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69" r:id="rId3"/>
    <p:sldId id="266" r:id="rId4"/>
    <p:sldId id="274" r:id="rId5"/>
    <p:sldId id="270" r:id="rId6"/>
    <p:sldId id="311" r:id="rId8"/>
    <p:sldId id="316" r:id="rId9"/>
    <p:sldId id="361" r:id="rId10"/>
    <p:sldId id="318" r:id="rId11"/>
    <p:sldId id="320" r:id="rId12"/>
    <p:sldId id="321" r:id="rId13"/>
    <p:sldId id="334" r:id="rId14"/>
    <p:sldId id="335" r:id="rId15"/>
    <p:sldId id="338" r:id="rId16"/>
    <p:sldId id="377" r:id="rId17"/>
    <p:sldId id="341" r:id="rId18"/>
    <p:sldId id="342" r:id="rId19"/>
    <p:sldId id="323" r:id="rId20"/>
    <p:sldId id="327" r:id="rId21"/>
    <p:sldId id="324" r:id="rId22"/>
    <p:sldId id="355" r:id="rId23"/>
    <p:sldId id="325" r:id="rId24"/>
    <p:sldId id="359" r:id="rId25"/>
    <p:sldId id="360" r:id="rId26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8" userDrawn="1">
          <p15:clr>
            <a:srgbClr val="A4A3A4"/>
          </p15:clr>
        </p15:guide>
        <p15:guide id="2" pos="39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A0E8"/>
    <a:srgbClr val="FFFFFF"/>
    <a:srgbClr val="F5F5F5"/>
    <a:srgbClr val="F1F6FD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614" y="62"/>
      </p:cViewPr>
      <p:guideLst>
        <p:guide orient="horz" pos="2138"/>
        <p:guide pos="3964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gs" Target="tags/tag157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4.xml"/><Relationship Id="rId1" Type="http://schemas.openxmlformats.org/officeDocument/2006/relationships/tags" Target="../tags/tag63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113.xml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tags" Target="../tags/tag112.xml"/><Relationship Id="rId1" Type="http://schemas.openxmlformats.org/officeDocument/2006/relationships/tags" Target="../tags/tag111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116.xml"/><Relationship Id="rId3" Type="http://schemas.openxmlformats.org/officeDocument/2006/relationships/image" Target="../media/image15.png"/><Relationship Id="rId2" Type="http://schemas.openxmlformats.org/officeDocument/2006/relationships/tags" Target="../tags/tag115.xml"/><Relationship Id="rId1" Type="http://schemas.openxmlformats.org/officeDocument/2006/relationships/tags" Target="../tags/tag114.xml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tags" Target="../tags/tag120.xml"/><Relationship Id="rId5" Type="http://schemas.openxmlformats.org/officeDocument/2006/relationships/tags" Target="../tags/tag119.xml"/><Relationship Id="rId4" Type="http://schemas.openxmlformats.org/officeDocument/2006/relationships/image" Target="../media/image17.png"/><Relationship Id="rId3" Type="http://schemas.openxmlformats.org/officeDocument/2006/relationships/image" Target="../media/image16.png"/><Relationship Id="rId2" Type="http://schemas.openxmlformats.org/officeDocument/2006/relationships/tags" Target="../tags/tag118.xml"/><Relationship Id="rId1" Type="http://schemas.openxmlformats.org/officeDocument/2006/relationships/tags" Target="../tags/tag117.xml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123.xml"/><Relationship Id="rId3" Type="http://schemas.openxmlformats.org/officeDocument/2006/relationships/image" Target="../media/image18.png"/><Relationship Id="rId2" Type="http://schemas.openxmlformats.org/officeDocument/2006/relationships/tags" Target="../tags/tag122.xml"/><Relationship Id="rId1" Type="http://schemas.openxmlformats.org/officeDocument/2006/relationships/tags" Target="../tags/tag121.xml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126.xml"/><Relationship Id="rId3" Type="http://schemas.openxmlformats.org/officeDocument/2006/relationships/image" Target="../media/image19.png"/><Relationship Id="rId2" Type="http://schemas.openxmlformats.org/officeDocument/2006/relationships/tags" Target="../tags/tag125.xml"/><Relationship Id="rId1" Type="http://schemas.openxmlformats.org/officeDocument/2006/relationships/tags" Target="../tags/tag124.xml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129.xml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tags" Target="../tags/tag128.xml"/><Relationship Id="rId1" Type="http://schemas.openxmlformats.org/officeDocument/2006/relationships/tags" Target="../tags/tag127.xml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132.xml"/><Relationship Id="rId3" Type="http://schemas.openxmlformats.org/officeDocument/2006/relationships/image" Target="../media/image22.png"/><Relationship Id="rId2" Type="http://schemas.openxmlformats.org/officeDocument/2006/relationships/tags" Target="../tags/tag131.xml"/><Relationship Id="rId1" Type="http://schemas.openxmlformats.org/officeDocument/2006/relationships/tags" Target="../tags/tag130.xml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136.xml"/><Relationship Id="rId3" Type="http://schemas.openxmlformats.org/officeDocument/2006/relationships/tags" Target="../tags/tag135.xml"/><Relationship Id="rId2" Type="http://schemas.openxmlformats.org/officeDocument/2006/relationships/tags" Target="../tags/tag134.xml"/><Relationship Id="rId1" Type="http://schemas.openxmlformats.org/officeDocument/2006/relationships/tags" Target="../tags/tag13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139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3" Type="http://schemas.openxmlformats.org/officeDocument/2006/relationships/image" Target="../media/image22.png"/><Relationship Id="rId2" Type="http://schemas.openxmlformats.org/officeDocument/2006/relationships/tags" Target="../tags/tag138.xml"/><Relationship Id="rId1" Type="http://schemas.openxmlformats.org/officeDocument/2006/relationships/tags" Target="../tags/tag137.xml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143.xml"/><Relationship Id="rId3" Type="http://schemas.openxmlformats.org/officeDocument/2006/relationships/tags" Target="../tags/tag142.xml"/><Relationship Id="rId2" Type="http://schemas.openxmlformats.org/officeDocument/2006/relationships/tags" Target="../tags/tag141.xml"/><Relationship Id="rId1" Type="http://schemas.openxmlformats.org/officeDocument/2006/relationships/tags" Target="../tags/tag140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73.xml"/><Relationship Id="rId8" Type="http://schemas.openxmlformats.org/officeDocument/2006/relationships/tags" Target="../tags/tag72.xml"/><Relationship Id="rId7" Type="http://schemas.openxmlformats.org/officeDocument/2006/relationships/tags" Target="../tags/tag71.xml"/><Relationship Id="rId6" Type="http://schemas.openxmlformats.org/officeDocument/2006/relationships/tags" Target="../tags/tag70.xml"/><Relationship Id="rId5" Type="http://schemas.openxmlformats.org/officeDocument/2006/relationships/tags" Target="../tags/tag69.xml"/><Relationship Id="rId4" Type="http://schemas.openxmlformats.org/officeDocument/2006/relationships/tags" Target="../tags/tag68.xml"/><Relationship Id="rId3" Type="http://schemas.openxmlformats.org/officeDocument/2006/relationships/tags" Target="../tags/tag67.xml"/><Relationship Id="rId2" Type="http://schemas.openxmlformats.org/officeDocument/2006/relationships/tags" Target="../tags/tag66.xml"/><Relationship Id="rId14" Type="http://schemas.openxmlformats.org/officeDocument/2006/relationships/slideLayout" Target="../slideLayouts/slideLayout2.xml"/><Relationship Id="rId13" Type="http://schemas.openxmlformats.org/officeDocument/2006/relationships/tags" Target="../tags/tag77.xml"/><Relationship Id="rId12" Type="http://schemas.openxmlformats.org/officeDocument/2006/relationships/tags" Target="../tags/tag76.xml"/><Relationship Id="rId11" Type="http://schemas.openxmlformats.org/officeDocument/2006/relationships/tags" Target="../tags/tag75.xml"/><Relationship Id="rId10" Type="http://schemas.openxmlformats.org/officeDocument/2006/relationships/tags" Target="../tags/tag74.xml"/><Relationship Id="rId1" Type="http://schemas.openxmlformats.org/officeDocument/2006/relationships/tags" Target="../tags/tag65.xml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146.xml"/><Relationship Id="rId4" Type="http://schemas.openxmlformats.org/officeDocument/2006/relationships/image" Target="../media/image27.png"/><Relationship Id="rId3" Type="http://schemas.openxmlformats.org/officeDocument/2006/relationships/image" Target="../media/image26.png"/><Relationship Id="rId2" Type="http://schemas.openxmlformats.org/officeDocument/2006/relationships/tags" Target="../tags/tag145.xml"/><Relationship Id="rId1" Type="http://schemas.openxmlformats.org/officeDocument/2006/relationships/tags" Target="../tags/tag144.xml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150.xml"/><Relationship Id="rId3" Type="http://schemas.openxmlformats.org/officeDocument/2006/relationships/tags" Target="../tags/tag149.xml"/><Relationship Id="rId2" Type="http://schemas.openxmlformats.org/officeDocument/2006/relationships/tags" Target="../tags/tag148.xml"/><Relationship Id="rId1" Type="http://schemas.openxmlformats.org/officeDocument/2006/relationships/tags" Target="../tags/tag147.xml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153.xml"/><Relationship Id="rId4" Type="http://schemas.openxmlformats.org/officeDocument/2006/relationships/image" Target="../media/image29.png"/><Relationship Id="rId3" Type="http://schemas.openxmlformats.org/officeDocument/2006/relationships/image" Target="../media/image28.png"/><Relationship Id="rId2" Type="http://schemas.openxmlformats.org/officeDocument/2006/relationships/tags" Target="../tags/tag152.xml"/><Relationship Id="rId1" Type="http://schemas.openxmlformats.org/officeDocument/2006/relationships/tags" Target="../tags/tag151.xml"/></Relationships>
</file>

<file path=ppt/slides/_rels/slide2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tags" Target="../tags/tag156.xml"/><Relationship Id="rId3" Type="http://schemas.openxmlformats.org/officeDocument/2006/relationships/image" Target="../media/image8.png"/><Relationship Id="rId2" Type="http://schemas.openxmlformats.org/officeDocument/2006/relationships/tags" Target="../tags/tag155.xml"/><Relationship Id="rId1" Type="http://schemas.openxmlformats.org/officeDocument/2006/relationships/tags" Target="../tags/tag154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81.xml"/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tags" Target="../tags/tag78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3.png"/><Relationship Id="rId8" Type="http://schemas.openxmlformats.org/officeDocument/2006/relationships/tags" Target="../tags/tag87.xml"/><Relationship Id="rId7" Type="http://schemas.openxmlformats.org/officeDocument/2006/relationships/image" Target="../media/image2.png"/><Relationship Id="rId6" Type="http://schemas.openxmlformats.org/officeDocument/2006/relationships/tags" Target="../tags/tag86.xml"/><Relationship Id="rId5" Type="http://schemas.openxmlformats.org/officeDocument/2006/relationships/tags" Target="../tags/tag85.xml"/><Relationship Id="rId4" Type="http://schemas.openxmlformats.org/officeDocument/2006/relationships/tags" Target="../tags/tag84.xml"/><Relationship Id="rId3" Type="http://schemas.openxmlformats.org/officeDocument/2006/relationships/tags" Target="../tags/tag83.xml"/><Relationship Id="rId2" Type="http://schemas.openxmlformats.org/officeDocument/2006/relationships/image" Target="../media/image1.jpeg"/><Relationship Id="rId16" Type="http://schemas.openxmlformats.org/officeDocument/2006/relationships/notesSlide" Target="../notesSlides/notesSlide1.xml"/><Relationship Id="rId15" Type="http://schemas.openxmlformats.org/officeDocument/2006/relationships/slideLayout" Target="../slideLayouts/slideLayout2.xml"/><Relationship Id="rId14" Type="http://schemas.openxmlformats.org/officeDocument/2006/relationships/tags" Target="../tags/tag91.xml"/><Relationship Id="rId13" Type="http://schemas.openxmlformats.org/officeDocument/2006/relationships/tags" Target="../tags/tag90.xml"/><Relationship Id="rId12" Type="http://schemas.openxmlformats.org/officeDocument/2006/relationships/tags" Target="../tags/tag89.xml"/><Relationship Id="rId11" Type="http://schemas.openxmlformats.org/officeDocument/2006/relationships/image" Target="../media/image4.png"/><Relationship Id="rId10" Type="http://schemas.openxmlformats.org/officeDocument/2006/relationships/tags" Target="../tags/tag88.xml"/><Relationship Id="rId1" Type="http://schemas.openxmlformats.org/officeDocument/2006/relationships/tags" Target="../tags/tag8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9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tags" Target="../tags/tag95.xml"/><Relationship Id="rId3" Type="http://schemas.openxmlformats.org/officeDocument/2006/relationships/tags" Target="../tags/tag94.xml"/><Relationship Id="rId2" Type="http://schemas.openxmlformats.org/officeDocument/2006/relationships/tags" Target="../tags/tag93.xml"/><Relationship Id="rId1" Type="http://schemas.openxmlformats.org/officeDocument/2006/relationships/tags" Target="../tags/tag92.xml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tags" Target="../tags/tag100.xml"/><Relationship Id="rId5" Type="http://schemas.openxmlformats.org/officeDocument/2006/relationships/image" Target="../media/image8.png"/><Relationship Id="rId4" Type="http://schemas.openxmlformats.org/officeDocument/2006/relationships/tags" Target="../tags/tag99.xml"/><Relationship Id="rId3" Type="http://schemas.openxmlformats.org/officeDocument/2006/relationships/image" Target="../media/image7.png"/><Relationship Id="rId2" Type="http://schemas.openxmlformats.org/officeDocument/2006/relationships/tags" Target="../tags/tag98.xml"/><Relationship Id="rId1" Type="http://schemas.openxmlformats.org/officeDocument/2006/relationships/tags" Target="../tags/tag97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103.xml"/><Relationship Id="rId4" Type="http://schemas.openxmlformats.org/officeDocument/2006/relationships/image" Target="../media/image8.png"/><Relationship Id="rId3" Type="http://schemas.openxmlformats.org/officeDocument/2006/relationships/image" Target="../media/image9.jpeg"/><Relationship Id="rId2" Type="http://schemas.openxmlformats.org/officeDocument/2006/relationships/tags" Target="../tags/tag102.xml"/><Relationship Id="rId1" Type="http://schemas.openxmlformats.org/officeDocument/2006/relationships/tags" Target="../tags/tag101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107.xml"/><Relationship Id="rId3" Type="http://schemas.openxmlformats.org/officeDocument/2006/relationships/tags" Target="../tags/tag106.xml"/><Relationship Id="rId2" Type="http://schemas.openxmlformats.org/officeDocument/2006/relationships/tags" Target="../tags/tag105.xml"/><Relationship Id="rId1" Type="http://schemas.openxmlformats.org/officeDocument/2006/relationships/tags" Target="../tags/tag104.xml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tags" Target="../tags/tag110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tags" Target="../tags/tag109.xml"/><Relationship Id="rId1" Type="http://schemas.openxmlformats.org/officeDocument/2006/relationships/tags" Target="../tags/tag10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883285" y="906145"/>
            <a:ext cx="10815955" cy="5535930"/>
          </a:xfrm>
          <a:custGeom>
            <a:avLst/>
            <a:gdLst>
              <a:gd name="connsiteX0" fmla="*/ 0 w 17033"/>
              <a:gd name="connsiteY0" fmla="*/ 35 h 8207"/>
              <a:gd name="connsiteX1" fmla="*/ 7398 w 17033"/>
              <a:gd name="connsiteY1" fmla="*/ 15 h 8207"/>
              <a:gd name="connsiteX2" fmla="*/ 8522 w 17033"/>
              <a:gd name="connsiteY2" fmla="*/ 314 h 8207"/>
              <a:gd name="connsiteX3" fmla="*/ 9555 w 17033"/>
              <a:gd name="connsiteY3" fmla="*/ 0 h 8207"/>
              <a:gd name="connsiteX4" fmla="*/ 17033 w 17033"/>
              <a:gd name="connsiteY4" fmla="*/ 35 h 8207"/>
              <a:gd name="connsiteX5" fmla="*/ 17033 w 17033"/>
              <a:gd name="connsiteY5" fmla="*/ 8202 h 8207"/>
              <a:gd name="connsiteX6" fmla="*/ 9376 w 17033"/>
              <a:gd name="connsiteY6" fmla="*/ 8207 h 8207"/>
              <a:gd name="connsiteX7" fmla="*/ 8477 w 17033"/>
              <a:gd name="connsiteY7" fmla="*/ 7892 h 8207"/>
              <a:gd name="connsiteX8" fmla="*/ 7533 w 17033"/>
              <a:gd name="connsiteY8" fmla="*/ 8192 h 8207"/>
              <a:gd name="connsiteX9" fmla="*/ 0 w 17033"/>
              <a:gd name="connsiteY9" fmla="*/ 8202 h 8207"/>
              <a:gd name="connsiteX10" fmla="*/ 0 w 17033"/>
              <a:gd name="connsiteY10" fmla="*/ 35 h 8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7033" h="8207">
                <a:moveTo>
                  <a:pt x="0" y="35"/>
                </a:moveTo>
                <a:lnTo>
                  <a:pt x="7398" y="15"/>
                </a:lnTo>
                <a:lnTo>
                  <a:pt x="8522" y="314"/>
                </a:lnTo>
                <a:lnTo>
                  <a:pt x="9555" y="0"/>
                </a:lnTo>
                <a:lnTo>
                  <a:pt x="17033" y="35"/>
                </a:lnTo>
                <a:lnTo>
                  <a:pt x="17033" y="8202"/>
                </a:lnTo>
                <a:lnTo>
                  <a:pt x="9376" y="8207"/>
                </a:lnTo>
                <a:lnTo>
                  <a:pt x="8477" y="7892"/>
                </a:lnTo>
                <a:lnTo>
                  <a:pt x="7533" y="8192"/>
                </a:lnTo>
                <a:lnTo>
                  <a:pt x="0" y="8202"/>
                </a:lnTo>
                <a:lnTo>
                  <a:pt x="0" y="3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681990" y="693420"/>
            <a:ext cx="10815955" cy="5472000"/>
          </a:xfrm>
          <a:custGeom>
            <a:avLst/>
            <a:gdLst>
              <a:gd name="connsiteX0" fmla="*/ 0 w 17033"/>
              <a:gd name="connsiteY0" fmla="*/ 35 h 8207"/>
              <a:gd name="connsiteX1" fmla="*/ 7398 w 17033"/>
              <a:gd name="connsiteY1" fmla="*/ 15 h 8207"/>
              <a:gd name="connsiteX2" fmla="*/ 8522 w 17033"/>
              <a:gd name="connsiteY2" fmla="*/ 314 h 8207"/>
              <a:gd name="connsiteX3" fmla="*/ 9555 w 17033"/>
              <a:gd name="connsiteY3" fmla="*/ 0 h 8207"/>
              <a:gd name="connsiteX4" fmla="*/ 17033 w 17033"/>
              <a:gd name="connsiteY4" fmla="*/ 35 h 8207"/>
              <a:gd name="connsiteX5" fmla="*/ 17033 w 17033"/>
              <a:gd name="connsiteY5" fmla="*/ 8202 h 8207"/>
              <a:gd name="connsiteX6" fmla="*/ 9376 w 17033"/>
              <a:gd name="connsiteY6" fmla="*/ 8207 h 8207"/>
              <a:gd name="connsiteX7" fmla="*/ 8477 w 17033"/>
              <a:gd name="connsiteY7" fmla="*/ 7892 h 8207"/>
              <a:gd name="connsiteX8" fmla="*/ 7533 w 17033"/>
              <a:gd name="connsiteY8" fmla="*/ 8192 h 8207"/>
              <a:gd name="connsiteX9" fmla="*/ 0 w 17033"/>
              <a:gd name="connsiteY9" fmla="*/ 8202 h 8207"/>
              <a:gd name="connsiteX10" fmla="*/ 0 w 17033"/>
              <a:gd name="connsiteY10" fmla="*/ 35 h 8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7033" h="8207">
                <a:moveTo>
                  <a:pt x="0" y="35"/>
                </a:moveTo>
                <a:lnTo>
                  <a:pt x="7398" y="15"/>
                </a:lnTo>
                <a:lnTo>
                  <a:pt x="8522" y="314"/>
                </a:lnTo>
                <a:lnTo>
                  <a:pt x="9555" y="0"/>
                </a:lnTo>
                <a:lnTo>
                  <a:pt x="17033" y="35"/>
                </a:lnTo>
                <a:lnTo>
                  <a:pt x="17033" y="8202"/>
                </a:lnTo>
                <a:lnTo>
                  <a:pt x="9376" y="8207"/>
                </a:lnTo>
                <a:lnTo>
                  <a:pt x="8477" y="7892"/>
                </a:lnTo>
                <a:lnTo>
                  <a:pt x="7533" y="8192"/>
                </a:lnTo>
                <a:lnTo>
                  <a:pt x="0" y="8202"/>
                </a:lnTo>
                <a:lnTo>
                  <a:pt x="0" y="35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91515" y="1440000"/>
            <a:ext cx="10818495" cy="1260000"/>
          </a:xfrm>
          <a:prstGeom prst="rect">
            <a:avLst/>
          </a:prstGeom>
          <a:solidFill>
            <a:schemeClr val="accent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itle 13"/>
          <p:cNvSpPr>
            <a:spLocks noGrp="1"/>
          </p:cNvSpPr>
          <p:nvPr>
            <p:ph type="title"/>
          </p:nvPr>
        </p:nvSpPr>
        <p:spPr>
          <a:xfrm>
            <a:off x="2487613" y="1764000"/>
            <a:ext cx="7204075" cy="677545"/>
          </a:xfrm>
        </p:spPr>
        <p:txBody>
          <a:bodyPr>
            <a:noAutofit/>
          </a:bodyPr>
          <a:lstStyle/>
          <a:p>
            <a:pPr algn="ctr"/>
            <a:r>
              <a:rPr lang="zh-CN" altLang="en-US" sz="4000" dirty="0">
                <a:solidFill>
                  <a:schemeClr val="accent1">
                    <a:lumMod val="75000"/>
                  </a:schemeClr>
                </a:solidFill>
                <a:latin typeface="+mj-ea"/>
                <a:sym typeface="思源黑体旧字形 ExtraLight" panose="020B0200000000000000" pitchFamily="34" charset="-128"/>
              </a:rPr>
              <a:t>义务教育入学服务平台</a:t>
            </a:r>
            <a:endParaRPr lang="zh-CN" altLang="en-US" sz="4000" dirty="0">
              <a:solidFill>
                <a:schemeClr val="accent1">
                  <a:lumMod val="75000"/>
                </a:schemeClr>
              </a:solidFill>
              <a:latin typeface="+mj-ea"/>
              <a:sym typeface="思源黑体旧字形 ExtraLight" panose="020B0200000000000000" pitchFamily="34" charset="-128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4772025" y="340360"/>
            <a:ext cx="2731135" cy="685165"/>
            <a:chOff x="7424" y="536"/>
            <a:chExt cx="4301" cy="1079"/>
          </a:xfrm>
        </p:grpSpPr>
        <p:sp>
          <p:nvSpPr>
            <p:cNvPr id="12" name="矩形 11"/>
            <p:cNvSpPr/>
            <p:nvPr/>
          </p:nvSpPr>
          <p:spPr>
            <a:xfrm>
              <a:off x="7424" y="536"/>
              <a:ext cx="4301" cy="1079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Title 13"/>
            <p:cNvSpPr>
              <a:spLocks noGrp="1"/>
            </p:cNvSpPr>
            <p:nvPr/>
          </p:nvSpPr>
          <p:spPr>
            <a:xfrm>
              <a:off x="7532" y="623"/>
              <a:ext cx="4085" cy="904"/>
            </a:xfrm>
            <a:prstGeom prst="rect">
              <a:avLst/>
            </a:prstGeom>
          </p:spPr>
          <p:txBody>
            <a:bodyPr vert="horz" lIns="90000" tIns="46800" rIns="90000" bIns="46800" rtlCol="0" anchor="b" anchorCtr="0">
              <a:noAutofit/>
            </a:bodyPr>
            <a:lstStyle>
              <a:lvl1pPr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buNone/>
                <a:defRPr sz="6000" b="1" u="none" strike="noStrike" kern="1200" cap="none" spc="300" normalizeH="0" baseline="0">
                  <a:solidFill>
                    <a:schemeClr val="tx1">
                      <a:lumMod val="85000"/>
                      <a:lumOff val="15000"/>
                    </a:schemeClr>
                  </a:solidFill>
                  <a:uFillTx/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zh-CN" altLang="en-US" sz="2800" b="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思源黑体旧字形 ExtraLight" panose="020B0200000000000000" pitchFamily="34" charset="-128"/>
                </a:rPr>
                <a:t>泰山区</a:t>
              </a:r>
              <a:endParaRPr lang="zh-CN" altLang="en-US" sz="2800" b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思源黑体旧字形 ExtraLight" panose="020B0200000000000000" pitchFamily="34" charset="-128"/>
              </a:endParaRPr>
            </a:p>
          </p:txBody>
        </p:sp>
      </p:grpSp>
      <p:sp>
        <p:nvSpPr>
          <p:cNvPr id="2050" name="文本框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244725" y="2672715"/>
            <a:ext cx="7702550" cy="2231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500" b="1" dirty="0">
                <a:solidFill>
                  <a:schemeClr val="accent1">
                    <a:alpha val="6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2023</a:t>
            </a:r>
            <a:endParaRPr lang="en-US" altLang="zh-CN" sz="14500" b="1" dirty="0">
              <a:solidFill>
                <a:schemeClr val="accent1">
                  <a:alpha val="6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Title 13"/>
          <p:cNvSpPr>
            <a:spLocks noGrp="1"/>
          </p:cNvSpPr>
          <p:nvPr/>
        </p:nvSpPr>
        <p:spPr>
          <a:xfrm>
            <a:off x="4669155" y="4922520"/>
            <a:ext cx="2840990" cy="50673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sym typeface="思源黑体旧字形 ExtraLight" panose="020B0200000000000000" pitchFamily="34" charset="-128"/>
              </a:rPr>
              <a:t>2023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sym typeface="思源黑体旧字形 ExtraLight" panose="020B0200000000000000" pitchFamily="34" charset="-128"/>
              </a:rPr>
              <a:t>年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sym typeface="思源黑体旧字形 ExtraLight" panose="020B0200000000000000" pitchFamily="34" charset="-128"/>
              </a:rPr>
              <a:t>8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sym typeface="思源黑体旧字形 ExtraLight" panose="020B0200000000000000" pitchFamily="34" charset="-128"/>
              </a:rPr>
              <a:t>月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sym typeface="思源黑体旧字形 ExtraLight" panose="020B0200000000000000" pitchFamily="34" charset="-128"/>
            </a:endParaRPr>
          </a:p>
        </p:txBody>
      </p:sp>
      <p:sp>
        <p:nvSpPr>
          <p:cNvPr id="6" name="Title 13"/>
          <p:cNvSpPr>
            <a:spLocks noGrp="1"/>
          </p:cNvSpPr>
          <p:nvPr/>
        </p:nvSpPr>
        <p:spPr>
          <a:xfrm>
            <a:off x="2535238" y="3294380"/>
            <a:ext cx="7204075" cy="93472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5400" dirty="0">
                <a:solidFill>
                  <a:schemeClr val="accent3">
                    <a:lumMod val="75000"/>
                  </a:schemeClr>
                </a:solidFill>
                <a:latin typeface="+mj-ea"/>
                <a:sym typeface="思源黑体旧字形 ExtraLight" panose="020B0200000000000000" pitchFamily="34" charset="-128"/>
              </a:rPr>
              <a:t>操作</a:t>
            </a:r>
            <a:r>
              <a:rPr lang="zh-CN" altLang="en-US" sz="5400" dirty="0">
                <a:solidFill>
                  <a:schemeClr val="accent3">
                    <a:lumMod val="75000"/>
                  </a:schemeClr>
                </a:solidFill>
                <a:latin typeface="+mj-ea"/>
                <a:sym typeface="思源黑体旧字形 ExtraLight" panose="020B0200000000000000" pitchFamily="34" charset="-128"/>
              </a:rPr>
              <a:t>指南</a:t>
            </a:r>
            <a:endParaRPr lang="zh-CN" altLang="en-US" sz="5400" dirty="0">
              <a:solidFill>
                <a:schemeClr val="accent3">
                  <a:lumMod val="75000"/>
                </a:schemeClr>
              </a:solidFill>
              <a:latin typeface="+mj-ea"/>
              <a:sym typeface="思源黑体旧字形 ExtraLight" panose="020B0200000000000000" pitchFamily="34" charset="-128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/>
          <p:cNvSpPr/>
          <p:nvPr/>
        </p:nvSpPr>
        <p:spPr>
          <a:xfrm>
            <a:off x="0" y="-21590"/>
            <a:ext cx="12192000" cy="706755"/>
          </a:xfrm>
          <a:prstGeom prst="rect">
            <a:avLst/>
          </a:prstGeom>
          <a:solidFill>
            <a:srgbClr val="70A0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MH_Other_1"/>
          <p:cNvSpPr/>
          <p:nvPr>
            <p:custDataLst>
              <p:tags r:id="rId1"/>
            </p:custDataLst>
          </p:nvPr>
        </p:nvSpPr>
        <p:spPr>
          <a:xfrm>
            <a:off x="136525" y="-19050"/>
            <a:ext cx="2880000" cy="720000"/>
          </a:xfrm>
          <a:custGeom>
            <a:avLst/>
            <a:gdLst>
              <a:gd name="connsiteX0" fmla="*/ 0 w 3898"/>
              <a:gd name="connsiteY0" fmla="*/ 15 h 1154"/>
              <a:gd name="connsiteX1" fmla="*/ 3178 w 3898"/>
              <a:gd name="connsiteY1" fmla="*/ 0 h 1154"/>
              <a:gd name="connsiteX2" fmla="*/ 3898 w 3898"/>
              <a:gd name="connsiteY2" fmla="*/ 1154 h 1154"/>
              <a:gd name="connsiteX3" fmla="*/ 2631 w 3898"/>
              <a:gd name="connsiteY3" fmla="*/ 1129 h 1154"/>
              <a:gd name="connsiteX4" fmla="*/ 0 w 3898"/>
              <a:gd name="connsiteY4" fmla="*/ 1129 h 1154"/>
              <a:gd name="connsiteX5" fmla="*/ 0 w 3898"/>
              <a:gd name="connsiteY5" fmla="*/ 15 h 1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98" h="1154">
                <a:moveTo>
                  <a:pt x="0" y="15"/>
                </a:moveTo>
                <a:lnTo>
                  <a:pt x="3178" y="0"/>
                </a:lnTo>
                <a:lnTo>
                  <a:pt x="3898" y="1154"/>
                </a:lnTo>
                <a:lnTo>
                  <a:pt x="2631" y="1129"/>
                </a:lnTo>
                <a:lnTo>
                  <a:pt x="0" y="1129"/>
                </a:lnTo>
                <a:lnTo>
                  <a:pt x="0" y="15"/>
                </a:lnTo>
                <a:close/>
              </a:path>
            </a:pathLst>
          </a:custGeom>
          <a:solidFill>
            <a:schemeClr val="bg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4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APP</a:t>
            </a:r>
            <a:r>
              <a:rPr lang="zh-CN" altLang="en-US" sz="24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登录</a:t>
            </a:r>
            <a:endParaRPr lang="zh-CN" altLang="en-US" sz="2400" b="1" dirty="0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45" name="MH_Other_1"/>
          <p:cNvSpPr/>
          <p:nvPr>
            <p:custDataLst>
              <p:tags r:id="rId2"/>
            </p:custDataLst>
          </p:nvPr>
        </p:nvSpPr>
        <p:spPr>
          <a:xfrm>
            <a:off x="0" y="-28575"/>
            <a:ext cx="2879725" cy="720090"/>
          </a:xfrm>
          <a:custGeom>
            <a:avLst/>
            <a:gdLst>
              <a:gd name="connsiteX0" fmla="*/ 0 w 4535"/>
              <a:gd name="connsiteY0" fmla="*/ 15 h 1134"/>
              <a:gd name="connsiteX1" fmla="*/ 3698 w 4535"/>
              <a:gd name="connsiteY1" fmla="*/ 0 h 1134"/>
              <a:gd name="connsiteX2" fmla="*/ 4535 w 4535"/>
              <a:gd name="connsiteY2" fmla="*/ 1134 h 1134"/>
              <a:gd name="connsiteX3" fmla="*/ 0 w 4535"/>
              <a:gd name="connsiteY3" fmla="*/ 1125 h 1134"/>
              <a:gd name="connsiteX4" fmla="*/ 0 w 4535"/>
              <a:gd name="connsiteY4" fmla="*/ 15 h 1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35" h="1134">
                <a:moveTo>
                  <a:pt x="0" y="15"/>
                </a:moveTo>
                <a:lnTo>
                  <a:pt x="3698" y="0"/>
                </a:lnTo>
                <a:lnTo>
                  <a:pt x="4535" y="1134"/>
                </a:lnTo>
                <a:lnTo>
                  <a:pt x="0" y="1125"/>
                </a:lnTo>
                <a:lnTo>
                  <a:pt x="0" y="1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0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02-</a:t>
            </a:r>
            <a:r>
              <a:rPr lang="zh-CN" altLang="en-US" sz="20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信息填报</a:t>
            </a:r>
            <a:endParaRPr lang="zh-CN" altLang="en-US" sz="2000" b="1" dirty="0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86180" y="987425"/>
            <a:ext cx="26231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n-ea"/>
                <a:ea typeface="微软雅黑" panose="020B0503020204020204" charset="-122"/>
                <a:cs typeface="+mn-ea"/>
              </a:rPr>
              <a:t> 信息填报（一）基本信息</a:t>
            </a:r>
            <a:endParaRPr lang="zh-CN" altLang="en-US" sz="1200" b="1" dirty="0">
              <a:solidFill>
                <a:schemeClr val="tx2">
                  <a:lumMod val="75000"/>
                  <a:lumOff val="25000"/>
                </a:schemeClr>
              </a:solidFill>
              <a:latin typeface="+mn-ea"/>
              <a:ea typeface="微软雅黑" panose="020B0503020204020204" charset="-122"/>
              <a:cs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48385" y="1116330"/>
            <a:ext cx="137795" cy="1549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0" y="6419850"/>
            <a:ext cx="12192000" cy="432000"/>
          </a:xfrm>
          <a:prstGeom prst="rect">
            <a:avLst/>
          </a:prstGeom>
          <a:solidFill>
            <a:schemeClr val="accent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968375" y="1373505"/>
            <a:ext cx="2969895" cy="1245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请按照平台提示填写儿童基本信息。</a:t>
            </a:r>
            <a:endParaRPr sz="10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sz="1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带红星的为必填项</a:t>
            </a: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sz="10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大数据已回填的，会显示“</a:t>
            </a:r>
            <a:r>
              <a:rPr sz="1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自动回填</a:t>
            </a: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”字样。</a:t>
            </a:r>
            <a:endParaRPr sz="10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大数据未回填的，请逐项手动填写即可。</a:t>
            </a:r>
            <a:endParaRPr sz="10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sz="10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填写或修改</a:t>
            </a:r>
            <a:r>
              <a:rPr lang="zh-CN" altLang="en-US"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完成</a:t>
            </a:r>
            <a:r>
              <a:rPr sz="10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后，记得要点击</a:t>
            </a:r>
            <a:r>
              <a:rPr sz="1000" b="1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【保存</a:t>
            </a:r>
            <a:r>
              <a:rPr sz="1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】</a:t>
            </a: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sz="10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07415" y="6448425"/>
            <a:ext cx="3180080" cy="295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—— </a:t>
            </a:r>
            <a:r>
              <a:rPr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具体页面内容以平台为准</a:t>
            </a:r>
            <a:r>
              <a:rPr lang="en-US"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en-US"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—— </a:t>
            </a:r>
            <a:endParaRPr lang="en-US" sz="1000" dirty="0">
              <a:solidFill>
                <a:srgbClr val="70A0E8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3" name="组合 2"/>
          <p:cNvGrpSpPr/>
          <p:nvPr/>
        </p:nvGrpSpPr>
        <p:grpSpPr>
          <a:xfrm rot="0">
            <a:off x="8173085" y="777875"/>
            <a:ext cx="2247900" cy="6073775"/>
            <a:chOff x="1338469" y="1325217"/>
            <a:chExt cx="2517775" cy="6454498"/>
          </a:xfrm>
        </p:grpSpPr>
        <p:sp>
          <p:nvSpPr>
            <p:cNvPr id="4" name="圆角矩形 3"/>
            <p:cNvSpPr/>
            <p:nvPr/>
          </p:nvSpPr>
          <p:spPr>
            <a:xfrm>
              <a:off x="1338469" y="1325217"/>
              <a:ext cx="2517775" cy="6454498"/>
            </a:xfrm>
            <a:prstGeom prst="roundRect">
              <a:avLst>
                <a:gd name="adj" fmla="val 12457"/>
              </a:avLst>
            </a:prstGeom>
            <a:solidFill>
              <a:srgbClr val="F1F6FD"/>
            </a:solidFill>
            <a:ln w="19050"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p>
              <a:pPr algn="ctr"/>
              <a:endParaRPr lang="zh-CN" altLang="en-US"/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2327425" y="5856464"/>
              <a:ext cx="540000" cy="108000"/>
            </a:xfrm>
            <a:prstGeom prst="roundRect">
              <a:avLst>
                <a:gd name="adj" fmla="val 50000"/>
              </a:avLst>
            </a:prstGeom>
            <a:noFill/>
            <a:ln w="19050"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p>
              <a:pPr algn="ctr"/>
              <a:endParaRPr lang="zh-CN" altLang="en-US"/>
            </a:p>
          </p:txBody>
        </p:sp>
      </p:grpSp>
      <p:grpSp>
        <p:nvGrpSpPr>
          <p:cNvPr id="204" name="组合 203"/>
          <p:cNvGrpSpPr/>
          <p:nvPr/>
        </p:nvGrpSpPr>
        <p:grpSpPr>
          <a:xfrm rot="0">
            <a:off x="5030470" y="777875"/>
            <a:ext cx="2393315" cy="5641975"/>
            <a:chOff x="1338469" y="1325217"/>
            <a:chExt cx="2517775" cy="6562331"/>
          </a:xfrm>
        </p:grpSpPr>
        <p:sp>
          <p:nvSpPr>
            <p:cNvPr id="205" name="圆角矩形 204"/>
            <p:cNvSpPr/>
            <p:nvPr/>
          </p:nvSpPr>
          <p:spPr>
            <a:xfrm>
              <a:off x="1338469" y="1325217"/>
              <a:ext cx="2517775" cy="6562331"/>
            </a:xfrm>
            <a:prstGeom prst="roundRect">
              <a:avLst>
                <a:gd name="adj" fmla="val 12457"/>
              </a:avLst>
            </a:prstGeom>
            <a:solidFill>
              <a:srgbClr val="F1F6FD"/>
            </a:solidFill>
            <a:ln w="19050"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6" name="圆角矩形 205"/>
            <p:cNvSpPr/>
            <p:nvPr/>
          </p:nvSpPr>
          <p:spPr>
            <a:xfrm>
              <a:off x="2327425" y="5856464"/>
              <a:ext cx="540000" cy="108000"/>
            </a:xfrm>
            <a:prstGeom prst="roundRect">
              <a:avLst>
                <a:gd name="adj" fmla="val 50000"/>
              </a:avLst>
            </a:prstGeom>
            <a:noFill/>
            <a:ln w="19050"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 descr="联想截图_202308081139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4455" y="827405"/>
            <a:ext cx="2108200" cy="554990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6383655" y="5565140"/>
            <a:ext cx="640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solidFill>
                  <a:srgbClr val="FF0000"/>
                </a:solidFill>
              </a:rPr>
              <a:t>小学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394325" y="6009005"/>
            <a:ext cx="1652905" cy="316865"/>
          </a:xfrm>
          <a:prstGeom prst="rect">
            <a:avLst/>
          </a:prstGeom>
          <a:noFill/>
          <a:ln w="19050"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12" name="图片 11" descr="联想截图_20230808151553"/>
          <p:cNvPicPr>
            <a:picLocks noChangeAspect="1"/>
          </p:cNvPicPr>
          <p:nvPr/>
        </p:nvPicPr>
        <p:blipFill>
          <a:blip r:embed="rId4"/>
          <a:srcRect b="3491"/>
          <a:stretch>
            <a:fillRect/>
          </a:stretch>
        </p:blipFill>
        <p:spPr>
          <a:xfrm>
            <a:off x="8433435" y="857885"/>
            <a:ext cx="1710055" cy="590677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9503410" y="5815330"/>
            <a:ext cx="640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solidFill>
                  <a:srgbClr val="FF0000"/>
                </a:solidFill>
              </a:rPr>
              <a:t>初中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636000" y="6386195"/>
            <a:ext cx="1303020" cy="316865"/>
          </a:xfrm>
          <a:prstGeom prst="rect">
            <a:avLst/>
          </a:prstGeom>
          <a:noFill/>
          <a:ln w="19050"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5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/>
          <p:cNvSpPr/>
          <p:nvPr/>
        </p:nvSpPr>
        <p:spPr>
          <a:xfrm>
            <a:off x="0" y="-21590"/>
            <a:ext cx="12192000" cy="706755"/>
          </a:xfrm>
          <a:prstGeom prst="rect">
            <a:avLst/>
          </a:prstGeom>
          <a:solidFill>
            <a:srgbClr val="70A0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MH_Other_1"/>
          <p:cNvSpPr/>
          <p:nvPr>
            <p:custDataLst>
              <p:tags r:id="rId1"/>
            </p:custDataLst>
          </p:nvPr>
        </p:nvSpPr>
        <p:spPr>
          <a:xfrm>
            <a:off x="136525" y="-19050"/>
            <a:ext cx="2880000" cy="720000"/>
          </a:xfrm>
          <a:custGeom>
            <a:avLst/>
            <a:gdLst>
              <a:gd name="connsiteX0" fmla="*/ 0 w 3898"/>
              <a:gd name="connsiteY0" fmla="*/ 15 h 1154"/>
              <a:gd name="connsiteX1" fmla="*/ 3178 w 3898"/>
              <a:gd name="connsiteY1" fmla="*/ 0 h 1154"/>
              <a:gd name="connsiteX2" fmla="*/ 3898 w 3898"/>
              <a:gd name="connsiteY2" fmla="*/ 1154 h 1154"/>
              <a:gd name="connsiteX3" fmla="*/ 2631 w 3898"/>
              <a:gd name="connsiteY3" fmla="*/ 1129 h 1154"/>
              <a:gd name="connsiteX4" fmla="*/ 0 w 3898"/>
              <a:gd name="connsiteY4" fmla="*/ 1129 h 1154"/>
              <a:gd name="connsiteX5" fmla="*/ 0 w 3898"/>
              <a:gd name="connsiteY5" fmla="*/ 15 h 1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98" h="1154">
                <a:moveTo>
                  <a:pt x="0" y="15"/>
                </a:moveTo>
                <a:lnTo>
                  <a:pt x="3178" y="0"/>
                </a:lnTo>
                <a:lnTo>
                  <a:pt x="3898" y="1154"/>
                </a:lnTo>
                <a:lnTo>
                  <a:pt x="2631" y="1129"/>
                </a:lnTo>
                <a:lnTo>
                  <a:pt x="0" y="1129"/>
                </a:lnTo>
                <a:lnTo>
                  <a:pt x="0" y="15"/>
                </a:lnTo>
                <a:close/>
              </a:path>
            </a:pathLst>
          </a:custGeom>
          <a:solidFill>
            <a:schemeClr val="bg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4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APP</a:t>
            </a:r>
            <a:r>
              <a:rPr lang="zh-CN" altLang="en-US" sz="24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登录</a:t>
            </a:r>
            <a:endParaRPr lang="zh-CN" altLang="en-US" sz="2400" b="1" dirty="0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45" name="MH_Other_1"/>
          <p:cNvSpPr/>
          <p:nvPr>
            <p:custDataLst>
              <p:tags r:id="rId2"/>
            </p:custDataLst>
          </p:nvPr>
        </p:nvSpPr>
        <p:spPr>
          <a:xfrm>
            <a:off x="0" y="-28575"/>
            <a:ext cx="2879725" cy="720090"/>
          </a:xfrm>
          <a:custGeom>
            <a:avLst/>
            <a:gdLst>
              <a:gd name="connsiteX0" fmla="*/ 0 w 4535"/>
              <a:gd name="connsiteY0" fmla="*/ 15 h 1134"/>
              <a:gd name="connsiteX1" fmla="*/ 3698 w 4535"/>
              <a:gd name="connsiteY1" fmla="*/ 0 h 1134"/>
              <a:gd name="connsiteX2" fmla="*/ 4535 w 4535"/>
              <a:gd name="connsiteY2" fmla="*/ 1134 h 1134"/>
              <a:gd name="connsiteX3" fmla="*/ 0 w 4535"/>
              <a:gd name="connsiteY3" fmla="*/ 1125 h 1134"/>
              <a:gd name="connsiteX4" fmla="*/ 0 w 4535"/>
              <a:gd name="connsiteY4" fmla="*/ 15 h 1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35" h="1134">
                <a:moveTo>
                  <a:pt x="0" y="15"/>
                </a:moveTo>
                <a:lnTo>
                  <a:pt x="3698" y="0"/>
                </a:lnTo>
                <a:lnTo>
                  <a:pt x="4535" y="1134"/>
                </a:lnTo>
                <a:lnTo>
                  <a:pt x="0" y="1125"/>
                </a:lnTo>
                <a:lnTo>
                  <a:pt x="0" y="1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0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02-</a:t>
            </a:r>
            <a:r>
              <a:rPr lang="zh-CN" altLang="en-US" sz="20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信息填报</a:t>
            </a:r>
            <a:endParaRPr lang="zh-CN" altLang="en-US" sz="2000" b="1" dirty="0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86180" y="987425"/>
            <a:ext cx="26231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n-ea"/>
                <a:ea typeface="微软雅黑" panose="020B0503020204020204" charset="-122"/>
                <a:cs typeface="+mn-ea"/>
              </a:rPr>
              <a:t> 信息填报（二）户籍信息</a:t>
            </a:r>
            <a:endParaRPr lang="zh-CN" altLang="en-US" sz="1200" b="1" dirty="0">
              <a:solidFill>
                <a:schemeClr val="tx2">
                  <a:lumMod val="75000"/>
                  <a:lumOff val="25000"/>
                </a:schemeClr>
              </a:solidFill>
              <a:latin typeface="+mn-ea"/>
              <a:ea typeface="微软雅黑" panose="020B0503020204020204" charset="-122"/>
              <a:cs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48385" y="1116330"/>
            <a:ext cx="137795" cy="1549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0" y="6419850"/>
            <a:ext cx="12192000" cy="432000"/>
          </a:xfrm>
          <a:prstGeom prst="rect">
            <a:avLst/>
          </a:prstGeom>
          <a:solidFill>
            <a:schemeClr val="accent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968375" y="1373505"/>
            <a:ext cx="2969895" cy="1245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sz="10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请按照平台提示填写儿童</a:t>
            </a:r>
            <a:r>
              <a:rPr lang="zh-CN" altLang="en-US"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户籍</a:t>
            </a:r>
            <a:r>
              <a:rPr sz="10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信息</a:t>
            </a: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sz="10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sz="1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带红星的为必填项</a:t>
            </a: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sz="10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大数据已回填的，会显示“</a:t>
            </a:r>
            <a:r>
              <a:rPr sz="1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自动回填</a:t>
            </a: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”字样。</a:t>
            </a:r>
            <a:endParaRPr sz="10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大数据未回填的，请逐项手动填写即可。</a:t>
            </a:r>
            <a:endParaRPr sz="10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sz="10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填写或修改</a:t>
            </a:r>
            <a:r>
              <a:rPr lang="zh-CN" altLang="en-US"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完成</a:t>
            </a:r>
            <a:r>
              <a:rPr sz="10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后，记得要点击</a:t>
            </a:r>
            <a:r>
              <a:rPr sz="1000" b="1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【保存</a:t>
            </a:r>
            <a:r>
              <a:rPr sz="1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】</a:t>
            </a: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sz="10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204" name="组合 203"/>
          <p:cNvGrpSpPr/>
          <p:nvPr/>
        </p:nvGrpSpPr>
        <p:grpSpPr>
          <a:xfrm rot="0">
            <a:off x="4860290" y="891540"/>
            <a:ext cx="2463165" cy="5713095"/>
            <a:chOff x="1338469" y="1325217"/>
            <a:chExt cx="2517775" cy="6899126"/>
          </a:xfrm>
        </p:grpSpPr>
        <p:sp>
          <p:nvSpPr>
            <p:cNvPr id="205" name="圆角矩形 204"/>
            <p:cNvSpPr/>
            <p:nvPr/>
          </p:nvSpPr>
          <p:spPr>
            <a:xfrm>
              <a:off x="1338469" y="1325217"/>
              <a:ext cx="2517775" cy="6899126"/>
            </a:xfrm>
            <a:prstGeom prst="roundRect">
              <a:avLst>
                <a:gd name="adj" fmla="val 12457"/>
              </a:avLst>
            </a:prstGeom>
            <a:solidFill>
              <a:srgbClr val="F1F6FD"/>
            </a:solidFill>
            <a:ln w="19050"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6" name="圆角矩形 205"/>
            <p:cNvSpPr/>
            <p:nvPr/>
          </p:nvSpPr>
          <p:spPr>
            <a:xfrm>
              <a:off x="2327425" y="5856464"/>
              <a:ext cx="540000" cy="108000"/>
            </a:xfrm>
            <a:prstGeom prst="roundRect">
              <a:avLst>
                <a:gd name="adj" fmla="val 50000"/>
              </a:avLst>
            </a:prstGeom>
            <a:noFill/>
            <a:ln w="19050"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907415" y="6448425"/>
            <a:ext cx="3180080" cy="295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—— </a:t>
            </a:r>
            <a:r>
              <a:rPr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具体页面内容以平台为准</a:t>
            </a:r>
            <a:r>
              <a:rPr lang="en-US"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en-US"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—— </a:t>
            </a:r>
            <a:endParaRPr lang="en-US" sz="1000" dirty="0">
              <a:solidFill>
                <a:srgbClr val="70A0E8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2" name="图片 1" descr="联想截图_20230808114011"/>
          <p:cNvPicPr>
            <a:picLocks noChangeAspect="1"/>
          </p:cNvPicPr>
          <p:nvPr/>
        </p:nvPicPr>
        <p:blipFill>
          <a:blip r:embed="rId3"/>
          <a:srcRect b="2796"/>
          <a:stretch>
            <a:fillRect/>
          </a:stretch>
        </p:blipFill>
        <p:spPr>
          <a:xfrm>
            <a:off x="5009515" y="955675"/>
            <a:ext cx="2192020" cy="5582920"/>
          </a:xfrm>
          <a:prstGeom prst="rect">
            <a:avLst/>
          </a:prstGeom>
        </p:spPr>
      </p:pic>
      <p:sp>
        <p:nvSpPr>
          <p:cNvPr id="39" name="矩形 38"/>
          <p:cNvSpPr/>
          <p:nvPr/>
        </p:nvSpPr>
        <p:spPr>
          <a:xfrm>
            <a:off x="5232400" y="6150610"/>
            <a:ext cx="1728470" cy="343535"/>
          </a:xfrm>
          <a:prstGeom prst="rect">
            <a:avLst/>
          </a:prstGeom>
          <a:noFill/>
          <a:ln w="19050"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4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/>
          <p:cNvSpPr/>
          <p:nvPr/>
        </p:nvSpPr>
        <p:spPr>
          <a:xfrm>
            <a:off x="0" y="-21590"/>
            <a:ext cx="12192000" cy="706755"/>
          </a:xfrm>
          <a:prstGeom prst="rect">
            <a:avLst/>
          </a:prstGeom>
          <a:solidFill>
            <a:srgbClr val="70A0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MH_Other_1"/>
          <p:cNvSpPr/>
          <p:nvPr>
            <p:custDataLst>
              <p:tags r:id="rId1"/>
            </p:custDataLst>
          </p:nvPr>
        </p:nvSpPr>
        <p:spPr>
          <a:xfrm>
            <a:off x="136525" y="-19050"/>
            <a:ext cx="2880000" cy="720000"/>
          </a:xfrm>
          <a:custGeom>
            <a:avLst/>
            <a:gdLst>
              <a:gd name="connsiteX0" fmla="*/ 0 w 3898"/>
              <a:gd name="connsiteY0" fmla="*/ 15 h 1154"/>
              <a:gd name="connsiteX1" fmla="*/ 3178 w 3898"/>
              <a:gd name="connsiteY1" fmla="*/ 0 h 1154"/>
              <a:gd name="connsiteX2" fmla="*/ 3898 w 3898"/>
              <a:gd name="connsiteY2" fmla="*/ 1154 h 1154"/>
              <a:gd name="connsiteX3" fmla="*/ 2631 w 3898"/>
              <a:gd name="connsiteY3" fmla="*/ 1129 h 1154"/>
              <a:gd name="connsiteX4" fmla="*/ 0 w 3898"/>
              <a:gd name="connsiteY4" fmla="*/ 1129 h 1154"/>
              <a:gd name="connsiteX5" fmla="*/ 0 w 3898"/>
              <a:gd name="connsiteY5" fmla="*/ 15 h 1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98" h="1154">
                <a:moveTo>
                  <a:pt x="0" y="15"/>
                </a:moveTo>
                <a:lnTo>
                  <a:pt x="3178" y="0"/>
                </a:lnTo>
                <a:lnTo>
                  <a:pt x="3898" y="1154"/>
                </a:lnTo>
                <a:lnTo>
                  <a:pt x="2631" y="1129"/>
                </a:lnTo>
                <a:lnTo>
                  <a:pt x="0" y="1129"/>
                </a:lnTo>
                <a:lnTo>
                  <a:pt x="0" y="15"/>
                </a:lnTo>
                <a:close/>
              </a:path>
            </a:pathLst>
          </a:custGeom>
          <a:solidFill>
            <a:schemeClr val="bg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4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APP</a:t>
            </a:r>
            <a:r>
              <a:rPr lang="zh-CN" altLang="en-US" sz="24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登录</a:t>
            </a:r>
            <a:endParaRPr lang="zh-CN" altLang="en-US" sz="2400" b="1" dirty="0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45" name="MH_Other_1"/>
          <p:cNvSpPr/>
          <p:nvPr>
            <p:custDataLst>
              <p:tags r:id="rId2"/>
            </p:custDataLst>
          </p:nvPr>
        </p:nvSpPr>
        <p:spPr>
          <a:xfrm>
            <a:off x="0" y="-28575"/>
            <a:ext cx="2879725" cy="720090"/>
          </a:xfrm>
          <a:custGeom>
            <a:avLst/>
            <a:gdLst>
              <a:gd name="connsiteX0" fmla="*/ 0 w 4535"/>
              <a:gd name="connsiteY0" fmla="*/ 15 h 1134"/>
              <a:gd name="connsiteX1" fmla="*/ 3698 w 4535"/>
              <a:gd name="connsiteY1" fmla="*/ 0 h 1134"/>
              <a:gd name="connsiteX2" fmla="*/ 4535 w 4535"/>
              <a:gd name="connsiteY2" fmla="*/ 1134 h 1134"/>
              <a:gd name="connsiteX3" fmla="*/ 0 w 4535"/>
              <a:gd name="connsiteY3" fmla="*/ 1125 h 1134"/>
              <a:gd name="connsiteX4" fmla="*/ 0 w 4535"/>
              <a:gd name="connsiteY4" fmla="*/ 15 h 1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35" h="1134">
                <a:moveTo>
                  <a:pt x="0" y="15"/>
                </a:moveTo>
                <a:lnTo>
                  <a:pt x="3698" y="0"/>
                </a:lnTo>
                <a:lnTo>
                  <a:pt x="4535" y="1134"/>
                </a:lnTo>
                <a:lnTo>
                  <a:pt x="0" y="1125"/>
                </a:lnTo>
                <a:lnTo>
                  <a:pt x="0" y="1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0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02-</a:t>
            </a:r>
            <a:r>
              <a:rPr lang="zh-CN" altLang="en-US" sz="20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信息填报</a:t>
            </a:r>
            <a:endParaRPr lang="zh-CN" altLang="en-US" sz="2000" b="1" dirty="0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86180" y="987425"/>
            <a:ext cx="26231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n-ea"/>
                <a:ea typeface="微软雅黑" panose="020B0503020204020204" charset="-122"/>
                <a:cs typeface="+mn-ea"/>
              </a:rPr>
              <a:t> 信息填报（三）居住信息</a:t>
            </a:r>
            <a:endParaRPr lang="zh-CN" altLang="en-US" sz="1200" b="1" dirty="0">
              <a:solidFill>
                <a:schemeClr val="tx2">
                  <a:lumMod val="75000"/>
                  <a:lumOff val="25000"/>
                </a:schemeClr>
              </a:solidFill>
              <a:latin typeface="+mn-ea"/>
              <a:ea typeface="微软雅黑" panose="020B0503020204020204" charset="-122"/>
              <a:cs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48385" y="1116330"/>
            <a:ext cx="137795" cy="1549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0" y="6419850"/>
            <a:ext cx="12192000" cy="432000"/>
          </a:xfrm>
          <a:prstGeom prst="rect">
            <a:avLst/>
          </a:prstGeom>
          <a:solidFill>
            <a:schemeClr val="accent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968375" y="1373505"/>
            <a:ext cx="2969895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请按照平台提示填写监护人房产或租赁信息。</a:t>
            </a:r>
            <a:endParaRPr sz="10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sz="1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带红星的为必填项。</a:t>
            </a:r>
            <a:endParaRPr sz="1000" b="1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大数据已回填的，会显示“</a:t>
            </a:r>
            <a:r>
              <a:rPr sz="1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自动回填</a:t>
            </a: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”字样。</a:t>
            </a:r>
            <a:endParaRPr sz="10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大数据未回填的，请逐项手动填写即可。</a:t>
            </a:r>
            <a:endParaRPr sz="10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sz="10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填写或</a:t>
            </a:r>
            <a:r>
              <a:rPr lang="zh-CN" altLang="en-US"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修改完成</a:t>
            </a:r>
            <a:r>
              <a:rPr sz="10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后，记得要点击</a:t>
            </a:r>
            <a:r>
              <a:rPr sz="1000" b="1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【保存</a:t>
            </a:r>
            <a:r>
              <a:rPr sz="1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】</a:t>
            </a: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sz="10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8311515" y="685165"/>
            <a:ext cx="2383155" cy="5763895"/>
          </a:xfrm>
          <a:prstGeom prst="roundRect">
            <a:avLst>
              <a:gd name="adj" fmla="val 12457"/>
            </a:avLst>
          </a:prstGeom>
          <a:solidFill>
            <a:srgbClr val="F1F6FD"/>
          </a:solidFill>
          <a:ln w="19050"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9" name="圆角矩形 18"/>
          <p:cNvSpPr/>
          <p:nvPr/>
        </p:nvSpPr>
        <p:spPr>
          <a:xfrm>
            <a:off x="3615055" y="810895"/>
            <a:ext cx="3097530" cy="5575300"/>
          </a:xfrm>
          <a:prstGeom prst="roundRect">
            <a:avLst>
              <a:gd name="adj" fmla="val 12457"/>
            </a:avLst>
          </a:prstGeom>
          <a:solidFill>
            <a:srgbClr val="F1F6FD"/>
          </a:solidFill>
          <a:ln w="19050"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下箭头 10"/>
          <p:cNvSpPr/>
          <p:nvPr/>
        </p:nvSpPr>
        <p:spPr>
          <a:xfrm rot="16200000">
            <a:off x="7404735" y="3402965"/>
            <a:ext cx="255905" cy="494665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907415" y="6448425"/>
            <a:ext cx="3180080" cy="295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—— </a:t>
            </a:r>
            <a:r>
              <a:rPr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具体页面内容以平台为准</a:t>
            </a:r>
            <a:r>
              <a:rPr lang="en-US"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en-US"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—— </a:t>
            </a:r>
            <a:endParaRPr lang="en-US" sz="1000" dirty="0">
              <a:solidFill>
                <a:srgbClr val="70A0E8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2" name="图片 1" descr="联想截图_20230808114037"/>
          <p:cNvPicPr>
            <a:picLocks noChangeAspect="1"/>
          </p:cNvPicPr>
          <p:nvPr/>
        </p:nvPicPr>
        <p:blipFill>
          <a:blip r:embed="rId3"/>
          <a:srcRect r="23" b="6395"/>
          <a:stretch>
            <a:fillRect/>
          </a:stretch>
        </p:blipFill>
        <p:spPr>
          <a:xfrm>
            <a:off x="3763645" y="962660"/>
            <a:ext cx="2800350" cy="5280025"/>
          </a:xfrm>
          <a:prstGeom prst="rect">
            <a:avLst/>
          </a:prstGeom>
        </p:spPr>
      </p:pic>
      <p:pic>
        <p:nvPicPr>
          <p:cNvPr id="5" name="图片 4" descr="联想截图_20230808114143"/>
          <p:cNvPicPr>
            <a:picLocks noChangeAspect="1"/>
          </p:cNvPicPr>
          <p:nvPr/>
        </p:nvPicPr>
        <p:blipFill>
          <a:blip r:embed="rId4"/>
          <a:srcRect b="4787"/>
          <a:stretch>
            <a:fillRect/>
          </a:stretch>
        </p:blipFill>
        <p:spPr>
          <a:xfrm>
            <a:off x="8536940" y="703580"/>
            <a:ext cx="1918335" cy="5718810"/>
          </a:xfrm>
          <a:prstGeom prst="rect">
            <a:avLst/>
          </a:prstGeom>
        </p:spPr>
      </p:pic>
      <p:sp>
        <p:nvSpPr>
          <p:cNvPr id="39" name="矩形 38"/>
          <p:cNvSpPr/>
          <p:nvPr>
            <p:custDataLst>
              <p:tags r:id="rId5"/>
            </p:custDataLst>
          </p:nvPr>
        </p:nvSpPr>
        <p:spPr>
          <a:xfrm>
            <a:off x="8630285" y="6058535"/>
            <a:ext cx="1728470" cy="343535"/>
          </a:xfrm>
          <a:prstGeom prst="rect">
            <a:avLst/>
          </a:prstGeom>
          <a:noFill/>
          <a:ln w="19050"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6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/>
          <p:cNvSpPr/>
          <p:nvPr/>
        </p:nvSpPr>
        <p:spPr>
          <a:xfrm>
            <a:off x="0" y="-21590"/>
            <a:ext cx="12192000" cy="706755"/>
          </a:xfrm>
          <a:prstGeom prst="rect">
            <a:avLst/>
          </a:prstGeom>
          <a:solidFill>
            <a:srgbClr val="70A0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MH_Other_1"/>
          <p:cNvSpPr/>
          <p:nvPr>
            <p:custDataLst>
              <p:tags r:id="rId1"/>
            </p:custDataLst>
          </p:nvPr>
        </p:nvSpPr>
        <p:spPr>
          <a:xfrm>
            <a:off x="136525" y="-19050"/>
            <a:ext cx="2880000" cy="720000"/>
          </a:xfrm>
          <a:custGeom>
            <a:avLst/>
            <a:gdLst>
              <a:gd name="connsiteX0" fmla="*/ 0 w 3898"/>
              <a:gd name="connsiteY0" fmla="*/ 15 h 1154"/>
              <a:gd name="connsiteX1" fmla="*/ 3178 w 3898"/>
              <a:gd name="connsiteY1" fmla="*/ 0 h 1154"/>
              <a:gd name="connsiteX2" fmla="*/ 3898 w 3898"/>
              <a:gd name="connsiteY2" fmla="*/ 1154 h 1154"/>
              <a:gd name="connsiteX3" fmla="*/ 2631 w 3898"/>
              <a:gd name="connsiteY3" fmla="*/ 1129 h 1154"/>
              <a:gd name="connsiteX4" fmla="*/ 0 w 3898"/>
              <a:gd name="connsiteY4" fmla="*/ 1129 h 1154"/>
              <a:gd name="connsiteX5" fmla="*/ 0 w 3898"/>
              <a:gd name="connsiteY5" fmla="*/ 15 h 1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98" h="1154">
                <a:moveTo>
                  <a:pt x="0" y="15"/>
                </a:moveTo>
                <a:lnTo>
                  <a:pt x="3178" y="0"/>
                </a:lnTo>
                <a:lnTo>
                  <a:pt x="3898" y="1154"/>
                </a:lnTo>
                <a:lnTo>
                  <a:pt x="2631" y="1129"/>
                </a:lnTo>
                <a:lnTo>
                  <a:pt x="0" y="1129"/>
                </a:lnTo>
                <a:lnTo>
                  <a:pt x="0" y="15"/>
                </a:lnTo>
                <a:close/>
              </a:path>
            </a:pathLst>
          </a:custGeom>
          <a:solidFill>
            <a:schemeClr val="bg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4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APP</a:t>
            </a:r>
            <a:r>
              <a:rPr lang="zh-CN" altLang="en-US" sz="24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登录</a:t>
            </a:r>
            <a:endParaRPr lang="zh-CN" altLang="en-US" sz="2400" b="1" dirty="0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45" name="MH_Other_1"/>
          <p:cNvSpPr/>
          <p:nvPr>
            <p:custDataLst>
              <p:tags r:id="rId2"/>
            </p:custDataLst>
          </p:nvPr>
        </p:nvSpPr>
        <p:spPr>
          <a:xfrm>
            <a:off x="0" y="-28575"/>
            <a:ext cx="2879725" cy="720090"/>
          </a:xfrm>
          <a:custGeom>
            <a:avLst/>
            <a:gdLst>
              <a:gd name="connsiteX0" fmla="*/ 0 w 4535"/>
              <a:gd name="connsiteY0" fmla="*/ 15 h 1134"/>
              <a:gd name="connsiteX1" fmla="*/ 3698 w 4535"/>
              <a:gd name="connsiteY1" fmla="*/ 0 h 1134"/>
              <a:gd name="connsiteX2" fmla="*/ 4535 w 4535"/>
              <a:gd name="connsiteY2" fmla="*/ 1134 h 1134"/>
              <a:gd name="connsiteX3" fmla="*/ 0 w 4535"/>
              <a:gd name="connsiteY3" fmla="*/ 1125 h 1134"/>
              <a:gd name="connsiteX4" fmla="*/ 0 w 4535"/>
              <a:gd name="connsiteY4" fmla="*/ 15 h 1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35" h="1134">
                <a:moveTo>
                  <a:pt x="0" y="15"/>
                </a:moveTo>
                <a:lnTo>
                  <a:pt x="3698" y="0"/>
                </a:lnTo>
                <a:lnTo>
                  <a:pt x="4535" y="1134"/>
                </a:lnTo>
                <a:lnTo>
                  <a:pt x="0" y="1125"/>
                </a:lnTo>
                <a:lnTo>
                  <a:pt x="0" y="1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0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02-</a:t>
            </a:r>
            <a:r>
              <a:rPr lang="zh-CN" altLang="en-US" sz="20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信息填报</a:t>
            </a:r>
            <a:endParaRPr lang="zh-CN" altLang="en-US" sz="2000" b="1" dirty="0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86180" y="987425"/>
            <a:ext cx="26231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n-ea"/>
                <a:ea typeface="微软雅黑" panose="020B0503020204020204" charset="-122"/>
                <a:cs typeface="+mn-ea"/>
              </a:rPr>
              <a:t> 信息填报（四）监护人信息</a:t>
            </a:r>
            <a:endParaRPr lang="zh-CN" altLang="en-US" sz="1200" b="1" dirty="0">
              <a:solidFill>
                <a:schemeClr val="tx2">
                  <a:lumMod val="75000"/>
                  <a:lumOff val="25000"/>
                </a:schemeClr>
              </a:solidFill>
              <a:latin typeface="+mn-ea"/>
              <a:ea typeface="微软雅黑" panose="020B0503020204020204" charset="-122"/>
              <a:cs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48385" y="1116330"/>
            <a:ext cx="137795" cy="1549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0" y="6419850"/>
            <a:ext cx="12192000" cy="432000"/>
          </a:xfrm>
          <a:prstGeom prst="rect">
            <a:avLst/>
          </a:prstGeom>
          <a:solidFill>
            <a:schemeClr val="accent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968375" y="1373505"/>
            <a:ext cx="3461025" cy="1245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请按照平台提示填写儿童父母或其他监护人信息。</a:t>
            </a:r>
            <a:endParaRPr sz="10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sz="1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带红星的为必填项。</a:t>
            </a:r>
            <a:endParaRPr sz="1000" b="1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大数据已回填的，会显示“</a:t>
            </a:r>
            <a:r>
              <a:rPr sz="1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自动回填</a:t>
            </a: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”字样。</a:t>
            </a:r>
            <a:endParaRPr sz="10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大数据未回填的，请逐项手动填写即可。</a:t>
            </a:r>
            <a:endParaRPr sz="10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sz="10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填写或修改</a:t>
            </a:r>
            <a:r>
              <a:rPr lang="zh-CN" altLang="en-US"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完成</a:t>
            </a:r>
            <a:r>
              <a:rPr sz="10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后，记得要点击</a:t>
            </a:r>
            <a:r>
              <a:rPr sz="1000" b="1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【保存</a:t>
            </a:r>
            <a:r>
              <a:rPr sz="1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】</a:t>
            </a: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sz="10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0" name="下箭头 19"/>
          <p:cNvSpPr/>
          <p:nvPr/>
        </p:nvSpPr>
        <p:spPr>
          <a:xfrm rot="16200000">
            <a:off x="4860000" y="2243455"/>
            <a:ext cx="255905" cy="494665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 rot="0">
            <a:off x="4680585" y="701040"/>
            <a:ext cx="2190115" cy="5916930"/>
            <a:chOff x="1338469" y="1325217"/>
            <a:chExt cx="2517775" cy="8297933"/>
          </a:xfrm>
        </p:grpSpPr>
        <p:sp>
          <p:nvSpPr>
            <p:cNvPr id="4" name="圆角矩形 3"/>
            <p:cNvSpPr/>
            <p:nvPr/>
          </p:nvSpPr>
          <p:spPr>
            <a:xfrm>
              <a:off x="1338469" y="1325217"/>
              <a:ext cx="2517775" cy="8297933"/>
            </a:xfrm>
            <a:prstGeom prst="roundRect">
              <a:avLst>
                <a:gd name="adj" fmla="val 12457"/>
              </a:avLst>
            </a:prstGeom>
            <a:solidFill>
              <a:srgbClr val="F1F6FD"/>
            </a:solidFill>
            <a:ln w="19050"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2327425" y="5856464"/>
              <a:ext cx="540000" cy="108000"/>
            </a:xfrm>
            <a:prstGeom prst="roundRect">
              <a:avLst>
                <a:gd name="adj" fmla="val 50000"/>
              </a:avLst>
            </a:prstGeom>
            <a:noFill/>
            <a:ln w="19050"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8" name="圆角矩形 17"/>
          <p:cNvSpPr/>
          <p:nvPr/>
        </p:nvSpPr>
        <p:spPr>
          <a:xfrm>
            <a:off x="7379335" y="701040"/>
            <a:ext cx="2131060" cy="5917565"/>
          </a:xfrm>
          <a:prstGeom prst="roundRect">
            <a:avLst>
              <a:gd name="adj" fmla="val 12457"/>
            </a:avLst>
          </a:prstGeom>
          <a:solidFill>
            <a:srgbClr val="F1F6FD"/>
          </a:solidFill>
          <a:ln w="19050"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929915" y="2705458"/>
            <a:ext cx="349948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特别说明</a:t>
            </a:r>
            <a:endParaRPr lang="en-US" altLang="zh-CN" sz="1000" b="1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en-US" altLang="zh-CN"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zh-CN" altLang="en-US"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）儿童监护人一般指儿童父亲和母亲，个别情况监护人非父母的请如实填写。</a:t>
            </a:r>
            <a:endParaRPr lang="en-US" altLang="zh-CN" sz="10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en-US" altLang="zh-CN"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lang="zh-CN" altLang="en-US"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）双亲家庭，需将两个监护人信息填写完整。单亲家庭可选择监护人二与监护人一关系一致，即可只填写一个监护人信息。</a:t>
            </a:r>
            <a:endParaRPr lang="zh-CN" altLang="en-US" sz="10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07415" y="6448425"/>
            <a:ext cx="3180080" cy="295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—— </a:t>
            </a:r>
            <a:r>
              <a:rPr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具体页面内容以平台为准</a:t>
            </a:r>
            <a:r>
              <a:rPr lang="en-US"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en-US"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—— </a:t>
            </a:r>
            <a:endParaRPr lang="en-US" sz="1000" dirty="0">
              <a:solidFill>
                <a:srgbClr val="70A0E8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2" name="图片 1" descr="联想截图_20230808114408"/>
          <p:cNvPicPr>
            <a:picLocks noChangeAspect="1"/>
          </p:cNvPicPr>
          <p:nvPr/>
        </p:nvPicPr>
        <p:blipFill>
          <a:blip r:embed="rId3"/>
          <a:srcRect b="42667"/>
          <a:stretch>
            <a:fillRect/>
          </a:stretch>
        </p:blipFill>
        <p:spPr>
          <a:xfrm>
            <a:off x="4911725" y="727710"/>
            <a:ext cx="1731645" cy="5864860"/>
          </a:xfrm>
          <a:prstGeom prst="rect">
            <a:avLst/>
          </a:prstGeom>
        </p:spPr>
      </p:pic>
      <p:pic>
        <p:nvPicPr>
          <p:cNvPr id="6" name="图片 5" descr="联想截图_20230808114408"/>
          <p:cNvPicPr>
            <a:picLocks noChangeAspect="1"/>
          </p:cNvPicPr>
          <p:nvPr/>
        </p:nvPicPr>
        <p:blipFill>
          <a:blip r:embed="rId3"/>
          <a:srcRect t="56602"/>
          <a:stretch>
            <a:fillRect/>
          </a:stretch>
        </p:blipFill>
        <p:spPr>
          <a:xfrm>
            <a:off x="7463790" y="1042670"/>
            <a:ext cx="1957070" cy="501904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7534910" y="5646420"/>
            <a:ext cx="1802765" cy="348615"/>
          </a:xfrm>
          <a:prstGeom prst="rect">
            <a:avLst/>
          </a:prstGeom>
          <a:noFill/>
          <a:ln w="19050"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4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/>
          <p:cNvSpPr/>
          <p:nvPr/>
        </p:nvSpPr>
        <p:spPr>
          <a:xfrm>
            <a:off x="0" y="-21590"/>
            <a:ext cx="12192000" cy="706755"/>
          </a:xfrm>
          <a:prstGeom prst="rect">
            <a:avLst/>
          </a:prstGeom>
          <a:solidFill>
            <a:srgbClr val="70A0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MH_Other_1"/>
          <p:cNvSpPr/>
          <p:nvPr>
            <p:custDataLst>
              <p:tags r:id="rId1"/>
            </p:custDataLst>
          </p:nvPr>
        </p:nvSpPr>
        <p:spPr>
          <a:xfrm>
            <a:off x="136525" y="-19050"/>
            <a:ext cx="2880000" cy="720000"/>
          </a:xfrm>
          <a:custGeom>
            <a:avLst/>
            <a:gdLst>
              <a:gd name="connsiteX0" fmla="*/ 0 w 3898"/>
              <a:gd name="connsiteY0" fmla="*/ 15 h 1154"/>
              <a:gd name="connsiteX1" fmla="*/ 3178 w 3898"/>
              <a:gd name="connsiteY1" fmla="*/ 0 h 1154"/>
              <a:gd name="connsiteX2" fmla="*/ 3898 w 3898"/>
              <a:gd name="connsiteY2" fmla="*/ 1154 h 1154"/>
              <a:gd name="connsiteX3" fmla="*/ 2631 w 3898"/>
              <a:gd name="connsiteY3" fmla="*/ 1129 h 1154"/>
              <a:gd name="connsiteX4" fmla="*/ 0 w 3898"/>
              <a:gd name="connsiteY4" fmla="*/ 1129 h 1154"/>
              <a:gd name="connsiteX5" fmla="*/ 0 w 3898"/>
              <a:gd name="connsiteY5" fmla="*/ 15 h 1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98" h="1154">
                <a:moveTo>
                  <a:pt x="0" y="15"/>
                </a:moveTo>
                <a:lnTo>
                  <a:pt x="3178" y="0"/>
                </a:lnTo>
                <a:lnTo>
                  <a:pt x="3898" y="1154"/>
                </a:lnTo>
                <a:lnTo>
                  <a:pt x="2631" y="1129"/>
                </a:lnTo>
                <a:lnTo>
                  <a:pt x="0" y="1129"/>
                </a:lnTo>
                <a:lnTo>
                  <a:pt x="0" y="15"/>
                </a:lnTo>
                <a:close/>
              </a:path>
            </a:pathLst>
          </a:custGeom>
          <a:solidFill>
            <a:schemeClr val="bg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4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APP</a:t>
            </a:r>
            <a:r>
              <a:rPr lang="zh-CN" altLang="en-US" sz="24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登录</a:t>
            </a:r>
            <a:endParaRPr lang="zh-CN" altLang="en-US" sz="2400" b="1" dirty="0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45" name="MH_Other_1"/>
          <p:cNvSpPr/>
          <p:nvPr>
            <p:custDataLst>
              <p:tags r:id="rId2"/>
            </p:custDataLst>
          </p:nvPr>
        </p:nvSpPr>
        <p:spPr>
          <a:xfrm>
            <a:off x="0" y="-28575"/>
            <a:ext cx="2879725" cy="720090"/>
          </a:xfrm>
          <a:custGeom>
            <a:avLst/>
            <a:gdLst>
              <a:gd name="connsiteX0" fmla="*/ 0 w 4535"/>
              <a:gd name="connsiteY0" fmla="*/ 15 h 1134"/>
              <a:gd name="connsiteX1" fmla="*/ 3698 w 4535"/>
              <a:gd name="connsiteY1" fmla="*/ 0 h 1134"/>
              <a:gd name="connsiteX2" fmla="*/ 4535 w 4535"/>
              <a:gd name="connsiteY2" fmla="*/ 1134 h 1134"/>
              <a:gd name="connsiteX3" fmla="*/ 0 w 4535"/>
              <a:gd name="connsiteY3" fmla="*/ 1125 h 1134"/>
              <a:gd name="connsiteX4" fmla="*/ 0 w 4535"/>
              <a:gd name="connsiteY4" fmla="*/ 15 h 1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35" h="1134">
                <a:moveTo>
                  <a:pt x="0" y="15"/>
                </a:moveTo>
                <a:lnTo>
                  <a:pt x="3698" y="0"/>
                </a:lnTo>
                <a:lnTo>
                  <a:pt x="4535" y="1134"/>
                </a:lnTo>
                <a:lnTo>
                  <a:pt x="0" y="1125"/>
                </a:lnTo>
                <a:lnTo>
                  <a:pt x="0" y="1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0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02-</a:t>
            </a:r>
            <a:r>
              <a:rPr lang="zh-CN" altLang="en-US" sz="20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信息填报</a:t>
            </a:r>
            <a:endParaRPr lang="zh-CN" altLang="en-US" sz="2000" b="1" dirty="0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86180" y="987425"/>
            <a:ext cx="26231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n-ea"/>
                <a:ea typeface="微软雅黑" panose="020B0503020204020204" charset="-122"/>
                <a:cs typeface="+mn-ea"/>
              </a:rPr>
              <a:t> 信息填报（五）</a:t>
            </a:r>
            <a:r>
              <a:rPr lang="zh-CN" altLang="en-US" sz="12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n-ea"/>
                <a:ea typeface="微软雅黑" panose="020B0503020204020204" charset="-122"/>
                <a:cs typeface="+mn-ea"/>
              </a:rPr>
              <a:t>居住证信息</a:t>
            </a:r>
            <a:endParaRPr lang="zh-CN" altLang="en-US" sz="1200" b="1" dirty="0">
              <a:solidFill>
                <a:schemeClr val="tx2">
                  <a:lumMod val="75000"/>
                  <a:lumOff val="25000"/>
                </a:schemeClr>
              </a:solidFill>
              <a:latin typeface="+mn-ea"/>
              <a:ea typeface="微软雅黑" panose="020B0503020204020204" charset="-122"/>
              <a:cs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48385" y="1116330"/>
            <a:ext cx="137795" cy="1549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0" y="6419850"/>
            <a:ext cx="12192000" cy="432000"/>
          </a:xfrm>
          <a:prstGeom prst="rect">
            <a:avLst/>
          </a:prstGeom>
          <a:solidFill>
            <a:schemeClr val="accent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968375" y="1373505"/>
            <a:ext cx="3461025" cy="1245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请按照平台提示填写儿童监护人</a:t>
            </a:r>
            <a:r>
              <a:rPr lang="zh-CN"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的居住证</a:t>
            </a: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信息。</a:t>
            </a:r>
            <a:endParaRPr sz="10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sz="1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带红星的为必填项。</a:t>
            </a:r>
            <a:endParaRPr sz="1000" b="1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大数据已回填的，会显示“</a:t>
            </a:r>
            <a:r>
              <a:rPr sz="1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自动回填</a:t>
            </a: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”字样。</a:t>
            </a:r>
            <a:endParaRPr sz="10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大数据未回填的，请逐项手动填写即可。</a:t>
            </a:r>
            <a:endParaRPr sz="10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sz="10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填写或修改</a:t>
            </a:r>
            <a:r>
              <a:rPr lang="zh-CN" altLang="en-US"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完成</a:t>
            </a:r>
            <a:r>
              <a:rPr sz="10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后，记得要点击</a:t>
            </a:r>
            <a:r>
              <a:rPr sz="1000" b="1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【保存</a:t>
            </a:r>
            <a:r>
              <a:rPr sz="1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】</a:t>
            </a: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sz="10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0" name="下箭头 19"/>
          <p:cNvSpPr/>
          <p:nvPr/>
        </p:nvSpPr>
        <p:spPr>
          <a:xfrm rot="16200000">
            <a:off x="4860000" y="2243455"/>
            <a:ext cx="255905" cy="494665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 rot="0">
            <a:off x="4680585" y="701040"/>
            <a:ext cx="2964815" cy="5747385"/>
            <a:chOff x="1338469" y="1325217"/>
            <a:chExt cx="2517775" cy="8297933"/>
          </a:xfrm>
        </p:grpSpPr>
        <p:sp>
          <p:nvSpPr>
            <p:cNvPr id="4" name="圆角矩形 3"/>
            <p:cNvSpPr/>
            <p:nvPr/>
          </p:nvSpPr>
          <p:spPr>
            <a:xfrm>
              <a:off x="1338469" y="1325217"/>
              <a:ext cx="2517775" cy="8297933"/>
            </a:xfrm>
            <a:prstGeom prst="roundRect">
              <a:avLst>
                <a:gd name="adj" fmla="val 12457"/>
              </a:avLst>
            </a:prstGeom>
            <a:solidFill>
              <a:srgbClr val="F1F6FD"/>
            </a:solidFill>
            <a:ln w="19050"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2327425" y="5856464"/>
              <a:ext cx="540000" cy="108000"/>
            </a:xfrm>
            <a:prstGeom prst="roundRect">
              <a:avLst>
                <a:gd name="adj" fmla="val 50000"/>
              </a:avLst>
            </a:prstGeom>
            <a:noFill/>
            <a:ln w="19050"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907415" y="6448425"/>
            <a:ext cx="3180080" cy="295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—— </a:t>
            </a:r>
            <a:r>
              <a:rPr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具体页面内容以平台为准</a:t>
            </a:r>
            <a:r>
              <a:rPr lang="en-US"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en-US"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—— </a:t>
            </a:r>
            <a:endParaRPr lang="en-US" sz="1000" dirty="0">
              <a:solidFill>
                <a:srgbClr val="70A0E8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10" name="图片 9" descr="03_5居住证信息"/>
          <p:cNvPicPr>
            <a:picLocks noChangeAspect="1"/>
          </p:cNvPicPr>
          <p:nvPr/>
        </p:nvPicPr>
        <p:blipFill>
          <a:blip r:embed="rId3"/>
          <a:srcRect b="5972"/>
          <a:stretch>
            <a:fillRect/>
          </a:stretch>
        </p:blipFill>
        <p:spPr>
          <a:xfrm>
            <a:off x="4886960" y="762635"/>
            <a:ext cx="2561590" cy="561149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278120" y="5959475"/>
            <a:ext cx="1802765" cy="348615"/>
          </a:xfrm>
          <a:prstGeom prst="rect">
            <a:avLst/>
          </a:prstGeom>
          <a:noFill/>
          <a:ln w="19050"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4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/>
          <p:cNvSpPr/>
          <p:nvPr/>
        </p:nvSpPr>
        <p:spPr>
          <a:xfrm>
            <a:off x="0" y="-21590"/>
            <a:ext cx="12192000" cy="706755"/>
          </a:xfrm>
          <a:prstGeom prst="rect">
            <a:avLst/>
          </a:prstGeom>
          <a:solidFill>
            <a:srgbClr val="70A0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MH_Other_1"/>
          <p:cNvSpPr/>
          <p:nvPr>
            <p:custDataLst>
              <p:tags r:id="rId1"/>
            </p:custDataLst>
          </p:nvPr>
        </p:nvSpPr>
        <p:spPr>
          <a:xfrm>
            <a:off x="136525" y="-19050"/>
            <a:ext cx="2880000" cy="720000"/>
          </a:xfrm>
          <a:custGeom>
            <a:avLst/>
            <a:gdLst>
              <a:gd name="connsiteX0" fmla="*/ 0 w 3898"/>
              <a:gd name="connsiteY0" fmla="*/ 15 h 1154"/>
              <a:gd name="connsiteX1" fmla="*/ 3178 w 3898"/>
              <a:gd name="connsiteY1" fmla="*/ 0 h 1154"/>
              <a:gd name="connsiteX2" fmla="*/ 3898 w 3898"/>
              <a:gd name="connsiteY2" fmla="*/ 1154 h 1154"/>
              <a:gd name="connsiteX3" fmla="*/ 2631 w 3898"/>
              <a:gd name="connsiteY3" fmla="*/ 1129 h 1154"/>
              <a:gd name="connsiteX4" fmla="*/ 0 w 3898"/>
              <a:gd name="connsiteY4" fmla="*/ 1129 h 1154"/>
              <a:gd name="connsiteX5" fmla="*/ 0 w 3898"/>
              <a:gd name="connsiteY5" fmla="*/ 15 h 1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98" h="1154">
                <a:moveTo>
                  <a:pt x="0" y="15"/>
                </a:moveTo>
                <a:lnTo>
                  <a:pt x="3178" y="0"/>
                </a:lnTo>
                <a:lnTo>
                  <a:pt x="3898" y="1154"/>
                </a:lnTo>
                <a:lnTo>
                  <a:pt x="2631" y="1129"/>
                </a:lnTo>
                <a:lnTo>
                  <a:pt x="0" y="1129"/>
                </a:lnTo>
                <a:lnTo>
                  <a:pt x="0" y="15"/>
                </a:lnTo>
                <a:close/>
              </a:path>
            </a:pathLst>
          </a:custGeom>
          <a:solidFill>
            <a:schemeClr val="bg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4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APP</a:t>
            </a:r>
            <a:r>
              <a:rPr lang="zh-CN" altLang="en-US" sz="24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登录</a:t>
            </a:r>
            <a:endParaRPr lang="zh-CN" altLang="en-US" sz="2400" b="1" dirty="0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45" name="MH_Other_1"/>
          <p:cNvSpPr/>
          <p:nvPr>
            <p:custDataLst>
              <p:tags r:id="rId2"/>
            </p:custDataLst>
          </p:nvPr>
        </p:nvSpPr>
        <p:spPr>
          <a:xfrm>
            <a:off x="0" y="-28575"/>
            <a:ext cx="2879725" cy="720090"/>
          </a:xfrm>
          <a:custGeom>
            <a:avLst/>
            <a:gdLst>
              <a:gd name="connsiteX0" fmla="*/ 0 w 4535"/>
              <a:gd name="connsiteY0" fmla="*/ 15 h 1134"/>
              <a:gd name="connsiteX1" fmla="*/ 3698 w 4535"/>
              <a:gd name="connsiteY1" fmla="*/ 0 h 1134"/>
              <a:gd name="connsiteX2" fmla="*/ 4535 w 4535"/>
              <a:gd name="connsiteY2" fmla="*/ 1134 h 1134"/>
              <a:gd name="connsiteX3" fmla="*/ 0 w 4535"/>
              <a:gd name="connsiteY3" fmla="*/ 1125 h 1134"/>
              <a:gd name="connsiteX4" fmla="*/ 0 w 4535"/>
              <a:gd name="connsiteY4" fmla="*/ 15 h 1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35" h="1134">
                <a:moveTo>
                  <a:pt x="0" y="15"/>
                </a:moveTo>
                <a:lnTo>
                  <a:pt x="3698" y="0"/>
                </a:lnTo>
                <a:lnTo>
                  <a:pt x="4535" y="1134"/>
                </a:lnTo>
                <a:lnTo>
                  <a:pt x="0" y="1125"/>
                </a:lnTo>
                <a:lnTo>
                  <a:pt x="0" y="1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0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02-</a:t>
            </a:r>
            <a:r>
              <a:rPr lang="zh-CN" altLang="en-US" sz="20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信息填报</a:t>
            </a:r>
            <a:endParaRPr lang="zh-CN" altLang="en-US" sz="2000" b="1" dirty="0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86180" y="987425"/>
            <a:ext cx="26231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n-ea"/>
                <a:ea typeface="微软雅黑" panose="020B0503020204020204" charset="-122"/>
                <a:cs typeface="+mn-ea"/>
              </a:rPr>
              <a:t> 信息填报（</a:t>
            </a:r>
            <a:r>
              <a:rPr lang="zh-CN" altLang="en-US" sz="12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n-ea"/>
                <a:ea typeface="微软雅黑" panose="020B0503020204020204" charset="-122"/>
                <a:cs typeface="+mn-ea"/>
              </a:rPr>
              <a:t>六）工作信息</a:t>
            </a:r>
            <a:endParaRPr lang="zh-CN" altLang="en-US" sz="1200" b="1" dirty="0">
              <a:solidFill>
                <a:schemeClr val="tx2">
                  <a:lumMod val="75000"/>
                  <a:lumOff val="25000"/>
                </a:schemeClr>
              </a:solidFill>
              <a:latin typeface="+mn-ea"/>
              <a:ea typeface="微软雅黑" panose="020B0503020204020204" charset="-122"/>
              <a:cs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48385" y="1116330"/>
            <a:ext cx="137795" cy="1549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0" y="6419850"/>
            <a:ext cx="12192000" cy="432000"/>
          </a:xfrm>
          <a:prstGeom prst="rect">
            <a:avLst/>
          </a:prstGeom>
          <a:solidFill>
            <a:schemeClr val="accent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968375" y="1373505"/>
            <a:ext cx="3461025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请按照平台提示填写监护人的经商或务工信息。</a:t>
            </a:r>
            <a:b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sz="1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带红星的为必填项。</a:t>
            </a:r>
            <a:endParaRPr sz="1000" b="1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大数据已回填的，会显示“</a:t>
            </a:r>
            <a:r>
              <a:rPr sz="1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自动回填</a:t>
            </a: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”字样。</a:t>
            </a:r>
            <a:endParaRPr sz="10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大数据未回填的，请逐项手动填写即可。</a:t>
            </a:r>
            <a:endParaRPr sz="10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sz="10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填写或修改</a:t>
            </a:r>
            <a:r>
              <a:rPr lang="zh-CN" altLang="en-US"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完成</a:t>
            </a:r>
            <a:r>
              <a:rPr sz="10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后，记得要点击</a:t>
            </a:r>
            <a:r>
              <a:rPr sz="1000" b="1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【保存</a:t>
            </a:r>
            <a:r>
              <a:rPr sz="1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】</a:t>
            </a: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sz="10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4427220" y="361950"/>
            <a:ext cx="2428240" cy="6384290"/>
          </a:xfrm>
          <a:prstGeom prst="roundRect">
            <a:avLst>
              <a:gd name="adj" fmla="val 12457"/>
            </a:avLst>
          </a:prstGeom>
          <a:solidFill>
            <a:srgbClr val="F1F6FD"/>
          </a:solidFill>
          <a:ln w="19050"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929915" y="2705458"/>
            <a:ext cx="349948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特别说明</a:t>
            </a:r>
            <a:endParaRPr lang="en-US" altLang="zh-CN" sz="1000" b="1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（1）工作信息分为经商和务工，选择其一填报。</a:t>
            </a:r>
            <a:endParaRPr sz="10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（2）工作信息仅限外来随迁子女类型填写，本地户籍儿童报名不需要填写。</a:t>
            </a:r>
            <a:endParaRPr sz="10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（3）建议按儿童监护人中</a:t>
            </a:r>
            <a:r>
              <a:rPr lang="zh-CN" altLang="en-US"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注册营业执照</a:t>
            </a:r>
            <a:r>
              <a:rPr sz="10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或缴纳社保时间较长且证件完备的一方进行填报</a:t>
            </a: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sz="10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07415" y="6448425"/>
            <a:ext cx="3180080" cy="295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—— </a:t>
            </a:r>
            <a:r>
              <a:rPr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具体页面内容以平台为准</a:t>
            </a:r>
            <a:r>
              <a:rPr lang="en-US"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en-US"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—— </a:t>
            </a:r>
            <a:endParaRPr lang="en-US" sz="1000" dirty="0">
              <a:solidFill>
                <a:srgbClr val="70A0E8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1" name="圆角矩形 3"/>
          <p:cNvSpPr/>
          <p:nvPr/>
        </p:nvSpPr>
        <p:spPr>
          <a:xfrm>
            <a:off x="7748905" y="360045"/>
            <a:ext cx="2416810" cy="6386195"/>
          </a:xfrm>
          <a:prstGeom prst="roundRect">
            <a:avLst>
              <a:gd name="adj" fmla="val 12457"/>
            </a:avLst>
          </a:prstGeom>
          <a:solidFill>
            <a:srgbClr val="F1F6FD"/>
          </a:solidFill>
          <a:ln w="19050"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5" name="图片 4" descr="联想截图_202308081416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7180" y="447040"/>
            <a:ext cx="2063115" cy="6202680"/>
          </a:xfrm>
          <a:prstGeom prst="rect">
            <a:avLst/>
          </a:prstGeom>
        </p:spPr>
      </p:pic>
      <p:sp>
        <p:nvSpPr>
          <p:cNvPr id="25" name="矩形 24"/>
          <p:cNvSpPr/>
          <p:nvPr/>
        </p:nvSpPr>
        <p:spPr>
          <a:xfrm>
            <a:off x="8153400" y="6322060"/>
            <a:ext cx="1641475" cy="328930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2" name="图片 1" descr="03_6工作信息—经商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5510" y="388620"/>
            <a:ext cx="1849755" cy="6301740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4718050" y="6402705"/>
            <a:ext cx="1820545" cy="296545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5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/>
          <p:cNvSpPr/>
          <p:nvPr/>
        </p:nvSpPr>
        <p:spPr>
          <a:xfrm>
            <a:off x="0" y="-21590"/>
            <a:ext cx="12192000" cy="706755"/>
          </a:xfrm>
          <a:prstGeom prst="rect">
            <a:avLst/>
          </a:prstGeom>
          <a:solidFill>
            <a:srgbClr val="70A0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MH_Other_1"/>
          <p:cNvSpPr/>
          <p:nvPr>
            <p:custDataLst>
              <p:tags r:id="rId1"/>
            </p:custDataLst>
          </p:nvPr>
        </p:nvSpPr>
        <p:spPr>
          <a:xfrm>
            <a:off x="136525" y="-19050"/>
            <a:ext cx="2880000" cy="720000"/>
          </a:xfrm>
          <a:custGeom>
            <a:avLst/>
            <a:gdLst>
              <a:gd name="connsiteX0" fmla="*/ 0 w 3898"/>
              <a:gd name="connsiteY0" fmla="*/ 15 h 1154"/>
              <a:gd name="connsiteX1" fmla="*/ 3178 w 3898"/>
              <a:gd name="connsiteY1" fmla="*/ 0 h 1154"/>
              <a:gd name="connsiteX2" fmla="*/ 3898 w 3898"/>
              <a:gd name="connsiteY2" fmla="*/ 1154 h 1154"/>
              <a:gd name="connsiteX3" fmla="*/ 2631 w 3898"/>
              <a:gd name="connsiteY3" fmla="*/ 1129 h 1154"/>
              <a:gd name="connsiteX4" fmla="*/ 0 w 3898"/>
              <a:gd name="connsiteY4" fmla="*/ 1129 h 1154"/>
              <a:gd name="connsiteX5" fmla="*/ 0 w 3898"/>
              <a:gd name="connsiteY5" fmla="*/ 15 h 1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98" h="1154">
                <a:moveTo>
                  <a:pt x="0" y="15"/>
                </a:moveTo>
                <a:lnTo>
                  <a:pt x="3178" y="0"/>
                </a:lnTo>
                <a:lnTo>
                  <a:pt x="3898" y="1154"/>
                </a:lnTo>
                <a:lnTo>
                  <a:pt x="2631" y="1129"/>
                </a:lnTo>
                <a:lnTo>
                  <a:pt x="0" y="1129"/>
                </a:lnTo>
                <a:lnTo>
                  <a:pt x="0" y="15"/>
                </a:lnTo>
                <a:close/>
              </a:path>
            </a:pathLst>
          </a:custGeom>
          <a:solidFill>
            <a:schemeClr val="bg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4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APP</a:t>
            </a:r>
            <a:r>
              <a:rPr lang="zh-CN" altLang="en-US" sz="24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登录</a:t>
            </a:r>
            <a:endParaRPr lang="zh-CN" altLang="en-US" sz="2400" b="1" dirty="0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45" name="MH_Other_1"/>
          <p:cNvSpPr/>
          <p:nvPr>
            <p:custDataLst>
              <p:tags r:id="rId2"/>
            </p:custDataLst>
          </p:nvPr>
        </p:nvSpPr>
        <p:spPr>
          <a:xfrm>
            <a:off x="0" y="-28575"/>
            <a:ext cx="2879725" cy="720090"/>
          </a:xfrm>
          <a:custGeom>
            <a:avLst/>
            <a:gdLst>
              <a:gd name="connsiteX0" fmla="*/ 0 w 4535"/>
              <a:gd name="connsiteY0" fmla="*/ 15 h 1134"/>
              <a:gd name="connsiteX1" fmla="*/ 3698 w 4535"/>
              <a:gd name="connsiteY1" fmla="*/ 0 h 1134"/>
              <a:gd name="connsiteX2" fmla="*/ 4535 w 4535"/>
              <a:gd name="connsiteY2" fmla="*/ 1134 h 1134"/>
              <a:gd name="connsiteX3" fmla="*/ 0 w 4535"/>
              <a:gd name="connsiteY3" fmla="*/ 1125 h 1134"/>
              <a:gd name="connsiteX4" fmla="*/ 0 w 4535"/>
              <a:gd name="connsiteY4" fmla="*/ 15 h 1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35" h="1134">
                <a:moveTo>
                  <a:pt x="0" y="15"/>
                </a:moveTo>
                <a:lnTo>
                  <a:pt x="3698" y="0"/>
                </a:lnTo>
                <a:lnTo>
                  <a:pt x="4535" y="1134"/>
                </a:lnTo>
                <a:lnTo>
                  <a:pt x="0" y="1125"/>
                </a:lnTo>
                <a:lnTo>
                  <a:pt x="0" y="1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0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02-</a:t>
            </a:r>
            <a:r>
              <a:rPr lang="zh-CN" altLang="en-US" sz="20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信息填报</a:t>
            </a:r>
            <a:endParaRPr lang="zh-CN" altLang="en-US" sz="2000" b="1" dirty="0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86180" y="987425"/>
            <a:ext cx="26231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n-ea"/>
                <a:ea typeface="微软雅黑" panose="020B0503020204020204" charset="-122"/>
                <a:cs typeface="+mn-ea"/>
              </a:rPr>
              <a:t> 信息填报（</a:t>
            </a:r>
            <a:r>
              <a:rPr lang="zh-CN" altLang="en-US" sz="12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n-ea"/>
                <a:ea typeface="微软雅黑" panose="020B0503020204020204" charset="-122"/>
                <a:cs typeface="+mn-ea"/>
              </a:rPr>
              <a:t>六）信息确认</a:t>
            </a:r>
            <a:endParaRPr lang="zh-CN" altLang="en-US" sz="1200" b="1" dirty="0">
              <a:solidFill>
                <a:schemeClr val="tx2">
                  <a:lumMod val="75000"/>
                  <a:lumOff val="25000"/>
                </a:schemeClr>
              </a:solidFill>
              <a:latin typeface="+mn-ea"/>
              <a:ea typeface="微软雅黑" panose="020B0503020204020204" charset="-122"/>
              <a:cs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48385" y="1116330"/>
            <a:ext cx="137795" cy="1549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968375" y="1373505"/>
            <a:ext cx="4010660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平台将对您所填写的信息进行完整度校验。</a:t>
            </a:r>
            <a:endParaRPr sz="10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校验通过的，可以进入下一环节。</a:t>
            </a:r>
            <a:endParaRPr sz="10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sz="10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校验不通过的，根据平台提示内容进行修正</a:t>
            </a: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sz="10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204" name="组合 203"/>
          <p:cNvGrpSpPr/>
          <p:nvPr/>
        </p:nvGrpSpPr>
        <p:grpSpPr>
          <a:xfrm rot="0">
            <a:off x="4852670" y="870585"/>
            <a:ext cx="3236595" cy="5233035"/>
            <a:chOff x="1338469" y="1325217"/>
            <a:chExt cx="2517775" cy="5660518"/>
          </a:xfrm>
        </p:grpSpPr>
        <p:sp>
          <p:nvSpPr>
            <p:cNvPr id="205" name="圆角矩形 204"/>
            <p:cNvSpPr/>
            <p:nvPr/>
          </p:nvSpPr>
          <p:spPr>
            <a:xfrm>
              <a:off x="1338469" y="1325217"/>
              <a:ext cx="2517775" cy="5660518"/>
            </a:xfrm>
            <a:prstGeom prst="roundRect">
              <a:avLst>
                <a:gd name="adj" fmla="val 12457"/>
              </a:avLst>
            </a:prstGeom>
            <a:solidFill>
              <a:srgbClr val="F1F6FD"/>
            </a:solidFill>
            <a:ln w="19050"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6" name="圆角矩形 205"/>
            <p:cNvSpPr/>
            <p:nvPr/>
          </p:nvSpPr>
          <p:spPr>
            <a:xfrm>
              <a:off x="2327425" y="5856464"/>
              <a:ext cx="540000" cy="108000"/>
            </a:xfrm>
            <a:prstGeom prst="roundRect">
              <a:avLst>
                <a:gd name="adj" fmla="val 50000"/>
              </a:avLst>
            </a:prstGeom>
            <a:noFill/>
            <a:ln w="19050"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9" name="矩形 8"/>
          <p:cNvSpPr/>
          <p:nvPr/>
        </p:nvSpPr>
        <p:spPr>
          <a:xfrm>
            <a:off x="0" y="6419850"/>
            <a:ext cx="12192000" cy="432000"/>
          </a:xfrm>
          <a:prstGeom prst="rect">
            <a:avLst/>
          </a:prstGeom>
          <a:solidFill>
            <a:schemeClr val="accent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907415" y="6448425"/>
            <a:ext cx="3180080" cy="295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—— </a:t>
            </a:r>
            <a:r>
              <a:rPr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具体页面内容以平台为准</a:t>
            </a:r>
            <a:r>
              <a:rPr lang="en-US"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en-US"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—— </a:t>
            </a:r>
            <a:endParaRPr lang="en-US" sz="1000" dirty="0">
              <a:solidFill>
                <a:srgbClr val="70A0E8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2" name="图片 1" descr="联想截图_202308081442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9045" y="942975"/>
            <a:ext cx="2816225" cy="507555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771515" y="5120005"/>
            <a:ext cx="1398270" cy="390525"/>
          </a:xfrm>
          <a:prstGeom prst="rect">
            <a:avLst/>
          </a:prstGeom>
          <a:noFill/>
          <a:ln w="19050"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custDataLst>
      <p:tags r:id="rId4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 14"/>
          <p:cNvSpPr/>
          <p:nvPr/>
        </p:nvSpPr>
        <p:spPr>
          <a:xfrm>
            <a:off x="883285" y="906145"/>
            <a:ext cx="10815955" cy="5535930"/>
          </a:xfrm>
          <a:custGeom>
            <a:avLst/>
            <a:gdLst>
              <a:gd name="connsiteX0" fmla="*/ 0 w 17033"/>
              <a:gd name="connsiteY0" fmla="*/ 35 h 8207"/>
              <a:gd name="connsiteX1" fmla="*/ 7398 w 17033"/>
              <a:gd name="connsiteY1" fmla="*/ 15 h 8207"/>
              <a:gd name="connsiteX2" fmla="*/ 8522 w 17033"/>
              <a:gd name="connsiteY2" fmla="*/ 314 h 8207"/>
              <a:gd name="connsiteX3" fmla="*/ 9555 w 17033"/>
              <a:gd name="connsiteY3" fmla="*/ 0 h 8207"/>
              <a:gd name="connsiteX4" fmla="*/ 17033 w 17033"/>
              <a:gd name="connsiteY4" fmla="*/ 35 h 8207"/>
              <a:gd name="connsiteX5" fmla="*/ 17033 w 17033"/>
              <a:gd name="connsiteY5" fmla="*/ 8202 h 8207"/>
              <a:gd name="connsiteX6" fmla="*/ 9376 w 17033"/>
              <a:gd name="connsiteY6" fmla="*/ 8207 h 8207"/>
              <a:gd name="connsiteX7" fmla="*/ 8477 w 17033"/>
              <a:gd name="connsiteY7" fmla="*/ 7892 h 8207"/>
              <a:gd name="connsiteX8" fmla="*/ 7533 w 17033"/>
              <a:gd name="connsiteY8" fmla="*/ 8192 h 8207"/>
              <a:gd name="connsiteX9" fmla="*/ 0 w 17033"/>
              <a:gd name="connsiteY9" fmla="*/ 8202 h 8207"/>
              <a:gd name="connsiteX10" fmla="*/ 0 w 17033"/>
              <a:gd name="connsiteY10" fmla="*/ 35 h 8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7033" h="8207">
                <a:moveTo>
                  <a:pt x="0" y="35"/>
                </a:moveTo>
                <a:lnTo>
                  <a:pt x="7398" y="15"/>
                </a:lnTo>
                <a:lnTo>
                  <a:pt x="8522" y="314"/>
                </a:lnTo>
                <a:lnTo>
                  <a:pt x="9555" y="0"/>
                </a:lnTo>
                <a:lnTo>
                  <a:pt x="17033" y="35"/>
                </a:lnTo>
                <a:lnTo>
                  <a:pt x="17033" y="8202"/>
                </a:lnTo>
                <a:lnTo>
                  <a:pt x="9376" y="8207"/>
                </a:lnTo>
                <a:lnTo>
                  <a:pt x="8477" y="7892"/>
                </a:lnTo>
                <a:lnTo>
                  <a:pt x="7533" y="8192"/>
                </a:lnTo>
                <a:lnTo>
                  <a:pt x="0" y="8202"/>
                </a:lnTo>
                <a:lnTo>
                  <a:pt x="0" y="3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696595" y="692785"/>
            <a:ext cx="10815955" cy="5472000"/>
          </a:xfrm>
          <a:custGeom>
            <a:avLst/>
            <a:gdLst>
              <a:gd name="connsiteX0" fmla="*/ 0 w 17033"/>
              <a:gd name="connsiteY0" fmla="*/ 35 h 8207"/>
              <a:gd name="connsiteX1" fmla="*/ 7398 w 17033"/>
              <a:gd name="connsiteY1" fmla="*/ 15 h 8207"/>
              <a:gd name="connsiteX2" fmla="*/ 8522 w 17033"/>
              <a:gd name="connsiteY2" fmla="*/ 314 h 8207"/>
              <a:gd name="connsiteX3" fmla="*/ 9555 w 17033"/>
              <a:gd name="connsiteY3" fmla="*/ 0 h 8207"/>
              <a:gd name="connsiteX4" fmla="*/ 17033 w 17033"/>
              <a:gd name="connsiteY4" fmla="*/ 35 h 8207"/>
              <a:gd name="connsiteX5" fmla="*/ 17033 w 17033"/>
              <a:gd name="connsiteY5" fmla="*/ 8202 h 8207"/>
              <a:gd name="connsiteX6" fmla="*/ 9376 w 17033"/>
              <a:gd name="connsiteY6" fmla="*/ 8207 h 8207"/>
              <a:gd name="connsiteX7" fmla="*/ 8477 w 17033"/>
              <a:gd name="connsiteY7" fmla="*/ 7892 h 8207"/>
              <a:gd name="connsiteX8" fmla="*/ 7533 w 17033"/>
              <a:gd name="connsiteY8" fmla="*/ 8192 h 8207"/>
              <a:gd name="connsiteX9" fmla="*/ 0 w 17033"/>
              <a:gd name="connsiteY9" fmla="*/ 8202 h 8207"/>
              <a:gd name="connsiteX10" fmla="*/ 0 w 17033"/>
              <a:gd name="connsiteY10" fmla="*/ 35 h 8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7033" h="8207">
                <a:moveTo>
                  <a:pt x="0" y="35"/>
                </a:moveTo>
                <a:lnTo>
                  <a:pt x="7398" y="15"/>
                </a:lnTo>
                <a:lnTo>
                  <a:pt x="8522" y="314"/>
                </a:lnTo>
                <a:lnTo>
                  <a:pt x="9555" y="0"/>
                </a:lnTo>
                <a:lnTo>
                  <a:pt x="17033" y="35"/>
                </a:lnTo>
                <a:lnTo>
                  <a:pt x="17033" y="8202"/>
                </a:lnTo>
                <a:lnTo>
                  <a:pt x="9376" y="8207"/>
                </a:lnTo>
                <a:lnTo>
                  <a:pt x="8477" y="7892"/>
                </a:lnTo>
                <a:lnTo>
                  <a:pt x="7533" y="8192"/>
                </a:lnTo>
                <a:lnTo>
                  <a:pt x="0" y="8202"/>
                </a:lnTo>
                <a:lnTo>
                  <a:pt x="0" y="35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96595" y="2520000"/>
            <a:ext cx="10813415" cy="1259840"/>
          </a:xfrm>
          <a:prstGeom prst="rect">
            <a:avLst/>
          </a:prstGeom>
          <a:solidFill>
            <a:schemeClr val="accent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itle 13"/>
          <p:cNvSpPr>
            <a:spLocks noGrp="1"/>
          </p:cNvSpPr>
          <p:nvPr>
            <p:ph type="title"/>
          </p:nvPr>
        </p:nvSpPr>
        <p:spPr>
          <a:xfrm>
            <a:off x="2668905" y="2860040"/>
            <a:ext cx="4385310" cy="677545"/>
          </a:xfrm>
        </p:spPr>
        <p:txBody>
          <a:bodyPr>
            <a:noAutofit/>
          </a:bodyPr>
          <a:lstStyle/>
          <a:p>
            <a:pPr algn="ctr"/>
            <a:r>
              <a:rPr lang="zh-CN" altLang="en-US" sz="4000" dirty="0">
                <a:solidFill>
                  <a:schemeClr val="accent1">
                    <a:lumMod val="75000"/>
                  </a:schemeClr>
                </a:solidFill>
                <a:latin typeface="+mj-ea"/>
                <a:sym typeface="思源黑体旧字形 ExtraLight" panose="020B0200000000000000" pitchFamily="34" charset="-128"/>
              </a:rPr>
              <a:t>证件上传</a:t>
            </a:r>
            <a:endParaRPr lang="zh-CN" altLang="en-US" sz="4000" dirty="0">
              <a:solidFill>
                <a:schemeClr val="accent1">
                  <a:lumMod val="75000"/>
                </a:schemeClr>
              </a:solidFill>
              <a:latin typeface="+mj-ea"/>
              <a:sym typeface="思源黑体旧字形 ExtraLight" panose="020B0200000000000000" pitchFamily="34" charset="-128"/>
            </a:endParaRPr>
          </a:p>
        </p:txBody>
      </p:sp>
      <p:sp>
        <p:nvSpPr>
          <p:cNvPr id="5" name="MH_Other_1"/>
          <p:cNvSpPr/>
          <p:nvPr>
            <p:custDataLst>
              <p:tags r:id="rId1"/>
            </p:custDataLst>
          </p:nvPr>
        </p:nvSpPr>
        <p:spPr>
          <a:xfrm>
            <a:off x="1043305" y="2431415"/>
            <a:ext cx="2160000" cy="1440000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bg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8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01</a:t>
            </a:r>
            <a:endParaRPr lang="en-US" altLang="zh-CN" sz="4800" b="1" dirty="0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 rot="16200000">
            <a:off x="-1986065" y="3387305"/>
            <a:ext cx="5472000" cy="126365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MH_Other_1"/>
          <p:cNvSpPr/>
          <p:nvPr>
            <p:custDataLst>
              <p:tags r:id="rId2"/>
            </p:custDataLst>
          </p:nvPr>
        </p:nvSpPr>
        <p:spPr>
          <a:xfrm>
            <a:off x="811530" y="2430000"/>
            <a:ext cx="2160000" cy="1440000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8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03</a:t>
            </a:r>
            <a:endParaRPr lang="en-US" altLang="zh-CN" sz="4800" b="1" dirty="0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611658" y="1574325"/>
            <a:ext cx="4435021" cy="3229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5" b="1" dirty="0">
                <a:solidFill>
                  <a:schemeClr val="accent1">
                    <a:alpha val="6000"/>
                  </a:schemeClr>
                </a:solidFill>
                <a:latin typeface="Arial" panose="020B0604020202020204" pitchFamily="34" charset="0"/>
                <a:ea typeface="印品黑体" panose="00000500000000000000" pitchFamily="2" charset="-122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en-US" altLang="zh-CN" sz="20985" b="1" dirty="0">
              <a:solidFill>
                <a:schemeClr val="accent1">
                  <a:alpha val="6000"/>
                </a:schemeClr>
              </a:solidFill>
              <a:latin typeface="Arial" panose="020B0604020202020204" pitchFamily="34" charset="0"/>
              <a:ea typeface="印品黑体" panose="00000500000000000000" pitchFamily="2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圆角矩形 66"/>
          <p:cNvSpPr/>
          <p:nvPr/>
        </p:nvSpPr>
        <p:spPr>
          <a:xfrm>
            <a:off x="4951730" y="953135"/>
            <a:ext cx="4429760" cy="5200015"/>
          </a:xfrm>
          <a:prstGeom prst="roundRect">
            <a:avLst/>
          </a:prstGeom>
          <a:solidFill>
            <a:schemeClr val="accent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en-US" altLang="zh-CN" dirty="0">
              <a:sym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948690" y="1724660"/>
            <a:ext cx="36410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特别说明</a:t>
            </a:r>
            <a:endParaRPr lang="en-US" altLang="zh-CN" sz="1000" b="1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（1）要上传的图片根据手动填写的信息自动判断。</a:t>
            </a:r>
            <a:endParaRPr sz="10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（2）相关数据全部自动回填，可不上传任何证件。</a:t>
            </a:r>
            <a:endParaRPr lang="en-US" sz="10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en-US" altLang="zh-CN"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</a:t>
            </a:r>
            <a:r>
              <a:rPr lang="zh-CN" altLang="en-US"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）上传完成后，建议点击查看大图以确保清晰度。</a:t>
            </a:r>
            <a:endParaRPr sz="10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en-US"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</a:t>
            </a: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）上传过程中遇到问题，可通过平台内【操作说明】中的常见问题解答自助排查。</a:t>
            </a:r>
            <a:endParaRPr sz="10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0" y="-21590"/>
            <a:ext cx="12192000" cy="706755"/>
          </a:xfrm>
          <a:prstGeom prst="rect">
            <a:avLst/>
          </a:prstGeom>
          <a:solidFill>
            <a:srgbClr val="70A0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MH_Other_1"/>
          <p:cNvSpPr/>
          <p:nvPr>
            <p:custDataLst>
              <p:tags r:id="rId1"/>
            </p:custDataLst>
          </p:nvPr>
        </p:nvSpPr>
        <p:spPr>
          <a:xfrm>
            <a:off x="136525" y="-19050"/>
            <a:ext cx="2880000" cy="720000"/>
          </a:xfrm>
          <a:custGeom>
            <a:avLst/>
            <a:gdLst>
              <a:gd name="connsiteX0" fmla="*/ 0 w 3898"/>
              <a:gd name="connsiteY0" fmla="*/ 15 h 1154"/>
              <a:gd name="connsiteX1" fmla="*/ 3178 w 3898"/>
              <a:gd name="connsiteY1" fmla="*/ 0 h 1154"/>
              <a:gd name="connsiteX2" fmla="*/ 3898 w 3898"/>
              <a:gd name="connsiteY2" fmla="*/ 1154 h 1154"/>
              <a:gd name="connsiteX3" fmla="*/ 2631 w 3898"/>
              <a:gd name="connsiteY3" fmla="*/ 1129 h 1154"/>
              <a:gd name="connsiteX4" fmla="*/ 0 w 3898"/>
              <a:gd name="connsiteY4" fmla="*/ 1129 h 1154"/>
              <a:gd name="connsiteX5" fmla="*/ 0 w 3898"/>
              <a:gd name="connsiteY5" fmla="*/ 15 h 1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98" h="1154">
                <a:moveTo>
                  <a:pt x="0" y="15"/>
                </a:moveTo>
                <a:lnTo>
                  <a:pt x="3178" y="0"/>
                </a:lnTo>
                <a:lnTo>
                  <a:pt x="3898" y="1154"/>
                </a:lnTo>
                <a:lnTo>
                  <a:pt x="2631" y="1129"/>
                </a:lnTo>
                <a:lnTo>
                  <a:pt x="0" y="1129"/>
                </a:lnTo>
                <a:lnTo>
                  <a:pt x="0" y="15"/>
                </a:lnTo>
                <a:close/>
              </a:path>
            </a:pathLst>
          </a:custGeom>
          <a:solidFill>
            <a:schemeClr val="bg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4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APP</a:t>
            </a:r>
            <a:r>
              <a:rPr lang="zh-CN" altLang="en-US" sz="24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登录</a:t>
            </a:r>
            <a:endParaRPr lang="zh-CN" altLang="en-US" sz="2400" b="1" dirty="0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45" name="MH_Other_1"/>
          <p:cNvSpPr/>
          <p:nvPr>
            <p:custDataLst>
              <p:tags r:id="rId2"/>
            </p:custDataLst>
          </p:nvPr>
        </p:nvSpPr>
        <p:spPr>
          <a:xfrm>
            <a:off x="0" y="-28575"/>
            <a:ext cx="2879725" cy="720090"/>
          </a:xfrm>
          <a:custGeom>
            <a:avLst/>
            <a:gdLst>
              <a:gd name="connsiteX0" fmla="*/ 0 w 4535"/>
              <a:gd name="connsiteY0" fmla="*/ 15 h 1134"/>
              <a:gd name="connsiteX1" fmla="*/ 3698 w 4535"/>
              <a:gd name="connsiteY1" fmla="*/ 0 h 1134"/>
              <a:gd name="connsiteX2" fmla="*/ 4535 w 4535"/>
              <a:gd name="connsiteY2" fmla="*/ 1134 h 1134"/>
              <a:gd name="connsiteX3" fmla="*/ 0 w 4535"/>
              <a:gd name="connsiteY3" fmla="*/ 1125 h 1134"/>
              <a:gd name="connsiteX4" fmla="*/ 0 w 4535"/>
              <a:gd name="connsiteY4" fmla="*/ 15 h 1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35" h="1134">
                <a:moveTo>
                  <a:pt x="0" y="15"/>
                </a:moveTo>
                <a:lnTo>
                  <a:pt x="3698" y="0"/>
                </a:lnTo>
                <a:lnTo>
                  <a:pt x="4535" y="1134"/>
                </a:lnTo>
                <a:lnTo>
                  <a:pt x="0" y="1125"/>
                </a:lnTo>
                <a:lnTo>
                  <a:pt x="0" y="1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0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03-</a:t>
            </a:r>
            <a:r>
              <a:rPr lang="zh-CN" altLang="en-US" sz="20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证件上传</a:t>
            </a:r>
            <a:endParaRPr lang="zh-CN" altLang="en-US" sz="2000" b="1" dirty="0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86180" y="987425"/>
            <a:ext cx="26231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>
                <a:solidFill>
                  <a:schemeClr val="tx2">
                    <a:lumMod val="75000"/>
                    <a:lumOff val="25000"/>
                  </a:schemeClr>
                </a:solidFill>
                <a:latin typeface="+mn-ea"/>
                <a:ea typeface="微软雅黑" panose="020B0503020204020204" charset="-122"/>
                <a:cs typeface="+mn-ea"/>
              </a:rPr>
              <a:t> 证件上传</a:t>
            </a:r>
            <a:endParaRPr lang="zh-CN" altLang="en-US" sz="1200" b="1">
              <a:solidFill>
                <a:schemeClr val="tx2">
                  <a:lumMod val="75000"/>
                  <a:lumOff val="25000"/>
                </a:schemeClr>
              </a:solidFill>
              <a:latin typeface="+mn-ea"/>
              <a:ea typeface="微软雅黑" panose="020B0503020204020204" charset="-122"/>
              <a:cs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48385" y="1116330"/>
            <a:ext cx="137795" cy="1549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0" y="6419850"/>
            <a:ext cx="12192000" cy="432000"/>
          </a:xfrm>
          <a:prstGeom prst="rect">
            <a:avLst/>
          </a:prstGeom>
          <a:solidFill>
            <a:schemeClr val="accent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968375" y="1373505"/>
            <a:ext cx="3621405" cy="321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请按照平台提示完成证件图片上传。</a:t>
            </a:r>
            <a:endParaRPr sz="10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 rot="0">
            <a:off x="5203190" y="323850"/>
            <a:ext cx="1421130" cy="2860675"/>
            <a:chOff x="1338469" y="1325217"/>
            <a:chExt cx="2517775" cy="5773522"/>
          </a:xfrm>
        </p:grpSpPr>
        <p:sp>
          <p:nvSpPr>
            <p:cNvPr id="12" name="圆角矩形 11"/>
            <p:cNvSpPr/>
            <p:nvPr/>
          </p:nvSpPr>
          <p:spPr>
            <a:xfrm>
              <a:off x="1338469" y="1325217"/>
              <a:ext cx="2517775" cy="5773522"/>
            </a:xfrm>
            <a:prstGeom prst="roundRect">
              <a:avLst>
                <a:gd name="adj" fmla="val 12457"/>
              </a:avLst>
            </a:prstGeom>
            <a:solidFill>
              <a:srgbClr val="F1F6FD"/>
            </a:solidFill>
            <a:ln w="19050"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2327425" y="5856464"/>
              <a:ext cx="540000" cy="108000"/>
            </a:xfrm>
            <a:prstGeom prst="roundRect">
              <a:avLst>
                <a:gd name="adj" fmla="val 50000"/>
              </a:avLst>
            </a:prstGeom>
            <a:noFill/>
            <a:ln w="19050"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9" name="圆角矩形 18"/>
          <p:cNvSpPr/>
          <p:nvPr/>
        </p:nvSpPr>
        <p:spPr>
          <a:xfrm>
            <a:off x="7699375" y="323850"/>
            <a:ext cx="1284605" cy="2878455"/>
          </a:xfrm>
          <a:prstGeom prst="roundRect">
            <a:avLst>
              <a:gd name="adj" fmla="val 12457"/>
            </a:avLst>
          </a:prstGeom>
          <a:solidFill>
            <a:srgbClr val="F1F6FD"/>
          </a:solidFill>
          <a:ln w="19050"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7" name="下箭头 26"/>
          <p:cNvSpPr/>
          <p:nvPr/>
        </p:nvSpPr>
        <p:spPr>
          <a:xfrm rot="16200000">
            <a:off x="7033695" y="1320165"/>
            <a:ext cx="255905" cy="494665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圆角矩形 32"/>
          <p:cNvSpPr/>
          <p:nvPr/>
        </p:nvSpPr>
        <p:spPr>
          <a:xfrm>
            <a:off x="7692390" y="3584575"/>
            <a:ext cx="1291590" cy="3056890"/>
          </a:xfrm>
          <a:prstGeom prst="roundRect">
            <a:avLst>
              <a:gd name="adj" fmla="val 12457"/>
            </a:avLst>
          </a:prstGeom>
          <a:solidFill>
            <a:srgbClr val="F1F6FD"/>
          </a:solidFill>
          <a:ln w="19050"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0" name="手杖形箭头 49"/>
          <p:cNvSpPr/>
          <p:nvPr/>
        </p:nvSpPr>
        <p:spPr>
          <a:xfrm rot="5400000">
            <a:off x="7745095" y="2962275"/>
            <a:ext cx="3542665" cy="556260"/>
          </a:xfrm>
          <a:prstGeom prst="utur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66" name="下箭头 65"/>
          <p:cNvSpPr/>
          <p:nvPr/>
        </p:nvSpPr>
        <p:spPr>
          <a:xfrm rot="5400000" flipH="1">
            <a:off x="6974005" y="4625975"/>
            <a:ext cx="255905" cy="494665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文本框 46"/>
          <p:cNvSpPr txBox="1"/>
          <p:nvPr/>
        </p:nvSpPr>
        <p:spPr>
          <a:xfrm>
            <a:off x="907415" y="6448425"/>
            <a:ext cx="3180080" cy="295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—— </a:t>
            </a:r>
            <a:r>
              <a:rPr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具体页面内容以平台为准</a:t>
            </a:r>
            <a:r>
              <a:rPr lang="en-US"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en-US"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—— </a:t>
            </a:r>
            <a:endParaRPr lang="en-US" sz="1000" dirty="0">
              <a:solidFill>
                <a:srgbClr val="70A0E8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62" name="圆角矩形 61"/>
          <p:cNvSpPr/>
          <p:nvPr/>
        </p:nvSpPr>
        <p:spPr>
          <a:xfrm>
            <a:off x="5226050" y="3572510"/>
            <a:ext cx="1426210" cy="3068320"/>
          </a:xfrm>
          <a:prstGeom prst="roundRect">
            <a:avLst>
              <a:gd name="adj" fmla="val 12457"/>
            </a:avLst>
          </a:prstGeom>
          <a:solidFill>
            <a:srgbClr val="F1F6FD"/>
          </a:solidFill>
          <a:ln w="19050"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7973471" y="2658318"/>
            <a:ext cx="743856" cy="234179"/>
          </a:xfrm>
          <a:prstGeom prst="rect">
            <a:avLst/>
          </a:prstGeom>
          <a:noFill/>
          <a:ln w="19050"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2" name="图片 1" descr="联想截图_202308081442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3350" y="460375"/>
            <a:ext cx="1398905" cy="2521585"/>
          </a:xfrm>
          <a:prstGeom prst="rect">
            <a:avLst/>
          </a:prstGeom>
        </p:spPr>
      </p:pic>
      <p:pic>
        <p:nvPicPr>
          <p:cNvPr id="10" name="图片 9" descr="联想截图_20230808144240"/>
          <p:cNvPicPr>
            <a:picLocks noChangeAspect="1"/>
          </p:cNvPicPr>
          <p:nvPr/>
        </p:nvPicPr>
        <p:blipFill>
          <a:blip r:embed="rId4"/>
          <a:srcRect b="1657"/>
          <a:stretch>
            <a:fillRect/>
          </a:stretch>
        </p:blipFill>
        <p:spPr>
          <a:xfrm>
            <a:off x="7747000" y="412750"/>
            <a:ext cx="1184275" cy="2694305"/>
          </a:xfrm>
          <a:prstGeom prst="rect">
            <a:avLst/>
          </a:prstGeom>
        </p:spPr>
      </p:pic>
      <p:pic>
        <p:nvPicPr>
          <p:cNvPr id="17" name="图片 16" descr="联想截图_20230808144356"/>
          <p:cNvPicPr>
            <a:picLocks noChangeAspect="1"/>
          </p:cNvPicPr>
          <p:nvPr/>
        </p:nvPicPr>
        <p:blipFill>
          <a:blip r:embed="rId5"/>
          <a:srcRect b="3157"/>
          <a:stretch>
            <a:fillRect/>
          </a:stretch>
        </p:blipFill>
        <p:spPr>
          <a:xfrm>
            <a:off x="5280660" y="3622040"/>
            <a:ext cx="1306830" cy="2966085"/>
          </a:xfrm>
          <a:prstGeom prst="rect">
            <a:avLst/>
          </a:prstGeom>
        </p:spPr>
      </p:pic>
      <p:pic>
        <p:nvPicPr>
          <p:cNvPr id="18" name="图片 17" descr="联想截图_202308081443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80985" y="3593465"/>
            <a:ext cx="958215" cy="3038475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5549676" y="2523698"/>
            <a:ext cx="743856" cy="234179"/>
          </a:xfrm>
          <a:prstGeom prst="rect">
            <a:avLst/>
          </a:prstGeom>
          <a:noFill/>
          <a:ln w="19050"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7880985" y="4430395"/>
            <a:ext cx="308610" cy="234315"/>
          </a:xfrm>
          <a:prstGeom prst="rect">
            <a:avLst/>
          </a:prstGeom>
          <a:noFill/>
          <a:ln w="19050"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8223885" y="4430395"/>
            <a:ext cx="308610" cy="234315"/>
          </a:xfrm>
          <a:prstGeom prst="rect">
            <a:avLst/>
          </a:prstGeom>
          <a:noFill/>
          <a:ln w="19050"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7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 14"/>
          <p:cNvSpPr/>
          <p:nvPr/>
        </p:nvSpPr>
        <p:spPr>
          <a:xfrm>
            <a:off x="883285" y="906145"/>
            <a:ext cx="10815955" cy="5535930"/>
          </a:xfrm>
          <a:custGeom>
            <a:avLst/>
            <a:gdLst>
              <a:gd name="connsiteX0" fmla="*/ 0 w 17033"/>
              <a:gd name="connsiteY0" fmla="*/ 35 h 8207"/>
              <a:gd name="connsiteX1" fmla="*/ 7398 w 17033"/>
              <a:gd name="connsiteY1" fmla="*/ 15 h 8207"/>
              <a:gd name="connsiteX2" fmla="*/ 8522 w 17033"/>
              <a:gd name="connsiteY2" fmla="*/ 314 h 8207"/>
              <a:gd name="connsiteX3" fmla="*/ 9555 w 17033"/>
              <a:gd name="connsiteY3" fmla="*/ 0 h 8207"/>
              <a:gd name="connsiteX4" fmla="*/ 17033 w 17033"/>
              <a:gd name="connsiteY4" fmla="*/ 35 h 8207"/>
              <a:gd name="connsiteX5" fmla="*/ 17033 w 17033"/>
              <a:gd name="connsiteY5" fmla="*/ 8202 h 8207"/>
              <a:gd name="connsiteX6" fmla="*/ 9376 w 17033"/>
              <a:gd name="connsiteY6" fmla="*/ 8207 h 8207"/>
              <a:gd name="connsiteX7" fmla="*/ 8477 w 17033"/>
              <a:gd name="connsiteY7" fmla="*/ 7892 h 8207"/>
              <a:gd name="connsiteX8" fmla="*/ 7533 w 17033"/>
              <a:gd name="connsiteY8" fmla="*/ 8192 h 8207"/>
              <a:gd name="connsiteX9" fmla="*/ 0 w 17033"/>
              <a:gd name="connsiteY9" fmla="*/ 8202 h 8207"/>
              <a:gd name="connsiteX10" fmla="*/ 0 w 17033"/>
              <a:gd name="connsiteY10" fmla="*/ 35 h 8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7033" h="8207">
                <a:moveTo>
                  <a:pt x="0" y="35"/>
                </a:moveTo>
                <a:lnTo>
                  <a:pt x="7398" y="15"/>
                </a:lnTo>
                <a:lnTo>
                  <a:pt x="8522" y="314"/>
                </a:lnTo>
                <a:lnTo>
                  <a:pt x="9555" y="0"/>
                </a:lnTo>
                <a:lnTo>
                  <a:pt x="17033" y="35"/>
                </a:lnTo>
                <a:lnTo>
                  <a:pt x="17033" y="8202"/>
                </a:lnTo>
                <a:lnTo>
                  <a:pt x="9376" y="8207"/>
                </a:lnTo>
                <a:lnTo>
                  <a:pt x="8477" y="7892"/>
                </a:lnTo>
                <a:lnTo>
                  <a:pt x="7533" y="8192"/>
                </a:lnTo>
                <a:lnTo>
                  <a:pt x="0" y="8202"/>
                </a:lnTo>
                <a:lnTo>
                  <a:pt x="0" y="3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696595" y="692785"/>
            <a:ext cx="10815955" cy="5472000"/>
          </a:xfrm>
          <a:custGeom>
            <a:avLst/>
            <a:gdLst>
              <a:gd name="connsiteX0" fmla="*/ 0 w 17033"/>
              <a:gd name="connsiteY0" fmla="*/ 35 h 8207"/>
              <a:gd name="connsiteX1" fmla="*/ 7398 w 17033"/>
              <a:gd name="connsiteY1" fmla="*/ 15 h 8207"/>
              <a:gd name="connsiteX2" fmla="*/ 8522 w 17033"/>
              <a:gd name="connsiteY2" fmla="*/ 314 h 8207"/>
              <a:gd name="connsiteX3" fmla="*/ 9555 w 17033"/>
              <a:gd name="connsiteY3" fmla="*/ 0 h 8207"/>
              <a:gd name="connsiteX4" fmla="*/ 17033 w 17033"/>
              <a:gd name="connsiteY4" fmla="*/ 35 h 8207"/>
              <a:gd name="connsiteX5" fmla="*/ 17033 w 17033"/>
              <a:gd name="connsiteY5" fmla="*/ 8202 h 8207"/>
              <a:gd name="connsiteX6" fmla="*/ 9376 w 17033"/>
              <a:gd name="connsiteY6" fmla="*/ 8207 h 8207"/>
              <a:gd name="connsiteX7" fmla="*/ 8477 w 17033"/>
              <a:gd name="connsiteY7" fmla="*/ 7892 h 8207"/>
              <a:gd name="connsiteX8" fmla="*/ 7533 w 17033"/>
              <a:gd name="connsiteY8" fmla="*/ 8192 h 8207"/>
              <a:gd name="connsiteX9" fmla="*/ 0 w 17033"/>
              <a:gd name="connsiteY9" fmla="*/ 8202 h 8207"/>
              <a:gd name="connsiteX10" fmla="*/ 0 w 17033"/>
              <a:gd name="connsiteY10" fmla="*/ 35 h 8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7033" h="8207">
                <a:moveTo>
                  <a:pt x="0" y="35"/>
                </a:moveTo>
                <a:lnTo>
                  <a:pt x="7398" y="15"/>
                </a:lnTo>
                <a:lnTo>
                  <a:pt x="8522" y="314"/>
                </a:lnTo>
                <a:lnTo>
                  <a:pt x="9555" y="0"/>
                </a:lnTo>
                <a:lnTo>
                  <a:pt x="17033" y="35"/>
                </a:lnTo>
                <a:lnTo>
                  <a:pt x="17033" y="8202"/>
                </a:lnTo>
                <a:lnTo>
                  <a:pt x="9376" y="8207"/>
                </a:lnTo>
                <a:lnTo>
                  <a:pt x="8477" y="7892"/>
                </a:lnTo>
                <a:lnTo>
                  <a:pt x="7533" y="8192"/>
                </a:lnTo>
                <a:lnTo>
                  <a:pt x="0" y="8202"/>
                </a:lnTo>
                <a:lnTo>
                  <a:pt x="0" y="35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96595" y="2520000"/>
            <a:ext cx="10813415" cy="1259840"/>
          </a:xfrm>
          <a:prstGeom prst="rect">
            <a:avLst/>
          </a:prstGeom>
          <a:solidFill>
            <a:schemeClr val="accent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itle 13"/>
          <p:cNvSpPr>
            <a:spLocks noGrp="1"/>
          </p:cNvSpPr>
          <p:nvPr>
            <p:ph type="title"/>
          </p:nvPr>
        </p:nvSpPr>
        <p:spPr>
          <a:xfrm>
            <a:off x="2668905" y="2860040"/>
            <a:ext cx="4385310" cy="677545"/>
          </a:xfrm>
        </p:spPr>
        <p:txBody>
          <a:bodyPr>
            <a:noAutofit/>
          </a:bodyPr>
          <a:lstStyle/>
          <a:p>
            <a:pPr algn="ctr"/>
            <a:r>
              <a:rPr lang="zh-CN" altLang="en-US" sz="4000" dirty="0">
                <a:solidFill>
                  <a:schemeClr val="accent1">
                    <a:lumMod val="75000"/>
                  </a:schemeClr>
                </a:solidFill>
                <a:latin typeface="+mj-ea"/>
                <a:sym typeface="思源黑体旧字形 ExtraLight" panose="020B0200000000000000" pitchFamily="34" charset="-128"/>
              </a:rPr>
              <a:t>信息提交</a:t>
            </a:r>
            <a:endParaRPr lang="zh-CN" altLang="en-US" sz="4000" dirty="0">
              <a:solidFill>
                <a:schemeClr val="accent1">
                  <a:lumMod val="75000"/>
                </a:schemeClr>
              </a:solidFill>
              <a:latin typeface="+mj-ea"/>
              <a:sym typeface="思源黑体旧字形 ExtraLight" panose="020B0200000000000000" pitchFamily="34" charset="-128"/>
            </a:endParaRPr>
          </a:p>
        </p:txBody>
      </p:sp>
      <p:sp>
        <p:nvSpPr>
          <p:cNvPr id="5" name="MH_Other_1"/>
          <p:cNvSpPr/>
          <p:nvPr>
            <p:custDataLst>
              <p:tags r:id="rId1"/>
            </p:custDataLst>
          </p:nvPr>
        </p:nvSpPr>
        <p:spPr>
          <a:xfrm>
            <a:off x="1043305" y="2431415"/>
            <a:ext cx="2160000" cy="1440000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bg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8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01</a:t>
            </a:r>
            <a:endParaRPr lang="en-US" altLang="zh-CN" sz="4800" b="1" dirty="0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 rot="16200000">
            <a:off x="-1986065" y="3387305"/>
            <a:ext cx="5472000" cy="126365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MH_Other_1"/>
          <p:cNvSpPr/>
          <p:nvPr>
            <p:custDataLst>
              <p:tags r:id="rId2"/>
            </p:custDataLst>
          </p:nvPr>
        </p:nvSpPr>
        <p:spPr>
          <a:xfrm>
            <a:off x="811530" y="2430000"/>
            <a:ext cx="2160000" cy="1440000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3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8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04</a:t>
            </a:r>
            <a:endParaRPr lang="en-US" altLang="zh-CN" sz="4800" b="1" dirty="0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611658" y="1574325"/>
            <a:ext cx="4435021" cy="3229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5" b="1" dirty="0">
                <a:solidFill>
                  <a:schemeClr val="accent1">
                    <a:alpha val="6000"/>
                  </a:schemeClr>
                </a:solidFill>
                <a:latin typeface="Arial" panose="020B0604020202020204" pitchFamily="34" charset="0"/>
                <a:ea typeface="印品黑体" panose="00000500000000000000" pitchFamily="2" charset="-122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en-US" altLang="zh-CN" sz="20985" b="1" dirty="0">
              <a:solidFill>
                <a:schemeClr val="accent1">
                  <a:alpha val="6000"/>
                </a:schemeClr>
              </a:solidFill>
              <a:latin typeface="Arial" panose="020B0604020202020204" pitchFamily="34" charset="0"/>
              <a:ea typeface="印品黑体" panose="00000500000000000000" pitchFamily="2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883285" y="906145"/>
            <a:ext cx="10815955" cy="5535930"/>
          </a:xfrm>
          <a:custGeom>
            <a:avLst/>
            <a:gdLst>
              <a:gd name="connsiteX0" fmla="*/ 0 w 17033"/>
              <a:gd name="connsiteY0" fmla="*/ 35 h 8207"/>
              <a:gd name="connsiteX1" fmla="*/ 7398 w 17033"/>
              <a:gd name="connsiteY1" fmla="*/ 15 h 8207"/>
              <a:gd name="connsiteX2" fmla="*/ 8522 w 17033"/>
              <a:gd name="connsiteY2" fmla="*/ 314 h 8207"/>
              <a:gd name="connsiteX3" fmla="*/ 9555 w 17033"/>
              <a:gd name="connsiteY3" fmla="*/ 0 h 8207"/>
              <a:gd name="connsiteX4" fmla="*/ 17033 w 17033"/>
              <a:gd name="connsiteY4" fmla="*/ 35 h 8207"/>
              <a:gd name="connsiteX5" fmla="*/ 17033 w 17033"/>
              <a:gd name="connsiteY5" fmla="*/ 8202 h 8207"/>
              <a:gd name="connsiteX6" fmla="*/ 9376 w 17033"/>
              <a:gd name="connsiteY6" fmla="*/ 8207 h 8207"/>
              <a:gd name="connsiteX7" fmla="*/ 8477 w 17033"/>
              <a:gd name="connsiteY7" fmla="*/ 7892 h 8207"/>
              <a:gd name="connsiteX8" fmla="*/ 7533 w 17033"/>
              <a:gd name="connsiteY8" fmla="*/ 8192 h 8207"/>
              <a:gd name="connsiteX9" fmla="*/ 0 w 17033"/>
              <a:gd name="connsiteY9" fmla="*/ 8202 h 8207"/>
              <a:gd name="connsiteX10" fmla="*/ 0 w 17033"/>
              <a:gd name="connsiteY10" fmla="*/ 35 h 8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7033" h="8207">
                <a:moveTo>
                  <a:pt x="0" y="35"/>
                </a:moveTo>
                <a:lnTo>
                  <a:pt x="7398" y="15"/>
                </a:lnTo>
                <a:lnTo>
                  <a:pt x="8522" y="314"/>
                </a:lnTo>
                <a:lnTo>
                  <a:pt x="9555" y="0"/>
                </a:lnTo>
                <a:lnTo>
                  <a:pt x="17033" y="35"/>
                </a:lnTo>
                <a:lnTo>
                  <a:pt x="17033" y="8202"/>
                </a:lnTo>
                <a:lnTo>
                  <a:pt x="9376" y="8207"/>
                </a:lnTo>
                <a:lnTo>
                  <a:pt x="8477" y="7892"/>
                </a:lnTo>
                <a:lnTo>
                  <a:pt x="7533" y="8192"/>
                </a:lnTo>
                <a:lnTo>
                  <a:pt x="0" y="8202"/>
                </a:lnTo>
                <a:lnTo>
                  <a:pt x="0" y="3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681990" y="693420"/>
            <a:ext cx="10815955" cy="5472000"/>
          </a:xfrm>
          <a:custGeom>
            <a:avLst/>
            <a:gdLst>
              <a:gd name="connsiteX0" fmla="*/ 0 w 17033"/>
              <a:gd name="connsiteY0" fmla="*/ 35 h 8207"/>
              <a:gd name="connsiteX1" fmla="*/ 7398 w 17033"/>
              <a:gd name="connsiteY1" fmla="*/ 15 h 8207"/>
              <a:gd name="connsiteX2" fmla="*/ 8522 w 17033"/>
              <a:gd name="connsiteY2" fmla="*/ 314 h 8207"/>
              <a:gd name="connsiteX3" fmla="*/ 9555 w 17033"/>
              <a:gd name="connsiteY3" fmla="*/ 0 h 8207"/>
              <a:gd name="connsiteX4" fmla="*/ 17033 w 17033"/>
              <a:gd name="connsiteY4" fmla="*/ 35 h 8207"/>
              <a:gd name="connsiteX5" fmla="*/ 17033 w 17033"/>
              <a:gd name="connsiteY5" fmla="*/ 8202 h 8207"/>
              <a:gd name="connsiteX6" fmla="*/ 9376 w 17033"/>
              <a:gd name="connsiteY6" fmla="*/ 8207 h 8207"/>
              <a:gd name="connsiteX7" fmla="*/ 8477 w 17033"/>
              <a:gd name="connsiteY7" fmla="*/ 7892 h 8207"/>
              <a:gd name="connsiteX8" fmla="*/ 7533 w 17033"/>
              <a:gd name="connsiteY8" fmla="*/ 8192 h 8207"/>
              <a:gd name="connsiteX9" fmla="*/ 0 w 17033"/>
              <a:gd name="connsiteY9" fmla="*/ 8202 h 8207"/>
              <a:gd name="connsiteX10" fmla="*/ 0 w 17033"/>
              <a:gd name="connsiteY10" fmla="*/ 35 h 8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7033" h="8207">
                <a:moveTo>
                  <a:pt x="0" y="35"/>
                </a:moveTo>
                <a:lnTo>
                  <a:pt x="7398" y="15"/>
                </a:lnTo>
                <a:lnTo>
                  <a:pt x="8522" y="314"/>
                </a:lnTo>
                <a:lnTo>
                  <a:pt x="9555" y="0"/>
                </a:lnTo>
                <a:lnTo>
                  <a:pt x="17033" y="35"/>
                </a:lnTo>
                <a:lnTo>
                  <a:pt x="17033" y="8202"/>
                </a:lnTo>
                <a:lnTo>
                  <a:pt x="9376" y="8207"/>
                </a:lnTo>
                <a:lnTo>
                  <a:pt x="8477" y="7892"/>
                </a:lnTo>
                <a:lnTo>
                  <a:pt x="7533" y="8192"/>
                </a:lnTo>
                <a:lnTo>
                  <a:pt x="0" y="8202"/>
                </a:lnTo>
                <a:lnTo>
                  <a:pt x="0" y="35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93420" y="1440000"/>
            <a:ext cx="10818495" cy="4096385"/>
          </a:xfrm>
          <a:prstGeom prst="rect">
            <a:avLst/>
          </a:prstGeom>
          <a:solidFill>
            <a:schemeClr val="accent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6094095" y="1440000"/>
            <a:ext cx="5421630" cy="4096385"/>
          </a:xfrm>
          <a:prstGeom prst="rect">
            <a:avLst/>
          </a:prstGeom>
          <a:solidFill>
            <a:schemeClr val="accent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510030" y="695960"/>
            <a:ext cx="1526540" cy="1644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Title 13"/>
          <p:cNvSpPr>
            <a:spLocks noGrp="1"/>
          </p:cNvSpPr>
          <p:nvPr/>
        </p:nvSpPr>
        <p:spPr>
          <a:xfrm>
            <a:off x="1230630" y="1519555"/>
            <a:ext cx="2099310" cy="5740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28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思源黑体旧字形 ExtraLight" panose="020B0200000000000000" pitchFamily="34" charset="-128"/>
              </a:rPr>
              <a:t>操作说明</a:t>
            </a:r>
            <a:endParaRPr lang="zh-CN" altLang="en-US" sz="28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思源黑体旧字形 ExtraLight" panose="020B0200000000000000" pitchFamily="34" charset="-128"/>
            </a:endParaRPr>
          </a:p>
        </p:txBody>
      </p:sp>
      <p:sp>
        <p:nvSpPr>
          <p:cNvPr id="40" name="MH_SubTitle_1"/>
          <p:cNvSpPr/>
          <p:nvPr>
            <p:custDataLst>
              <p:tags r:id="rId1"/>
            </p:custDataLst>
          </p:nvPr>
        </p:nvSpPr>
        <p:spPr>
          <a:xfrm>
            <a:off x="2299970" y="2395855"/>
            <a:ext cx="3067050" cy="648000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进入平台</a:t>
            </a:r>
            <a:endParaRPr lang="zh-CN" altLang="en-US" sz="28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1" name="MH_Other_1"/>
          <p:cNvSpPr/>
          <p:nvPr>
            <p:custDataLst>
              <p:tags r:id="rId2"/>
            </p:custDataLst>
          </p:nvPr>
        </p:nvSpPr>
        <p:spPr>
          <a:xfrm>
            <a:off x="1459461" y="2369151"/>
            <a:ext cx="1080000" cy="720000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2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01</a:t>
            </a:r>
            <a:endParaRPr lang="en-US" altLang="zh-CN" sz="3200" b="1" dirty="0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42" name="MH_SubTitle_2"/>
          <p:cNvSpPr/>
          <p:nvPr>
            <p:custDataLst>
              <p:tags r:id="rId3"/>
            </p:custDataLst>
          </p:nvPr>
        </p:nvSpPr>
        <p:spPr>
          <a:xfrm>
            <a:off x="2299970" y="3321050"/>
            <a:ext cx="3067050" cy="648000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800" dirty="0">
                <a:solidFill>
                  <a:schemeClr val="bg1"/>
                </a:solidFill>
                <a:latin typeface="+mj-ea"/>
                <a:ea typeface="+mj-ea"/>
                <a:sym typeface="Arial" panose="020B0604020202020204" pitchFamily="34" charset="0"/>
              </a:rPr>
              <a:t>信息填报</a:t>
            </a:r>
            <a:endParaRPr lang="zh-CN" altLang="en-US" sz="2800" dirty="0">
              <a:solidFill>
                <a:schemeClr val="bg1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43" name="MH_Other_2"/>
          <p:cNvSpPr/>
          <p:nvPr>
            <p:custDataLst>
              <p:tags r:id="rId4"/>
            </p:custDataLst>
          </p:nvPr>
        </p:nvSpPr>
        <p:spPr>
          <a:xfrm>
            <a:off x="1459461" y="3294250"/>
            <a:ext cx="1080000" cy="720000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2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02</a:t>
            </a:r>
            <a:endParaRPr lang="en-US" altLang="zh-CN" sz="3200" b="1" dirty="0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44" name="MH_SubTitle_3"/>
          <p:cNvSpPr/>
          <p:nvPr>
            <p:custDataLst>
              <p:tags r:id="rId5"/>
            </p:custDataLst>
          </p:nvPr>
        </p:nvSpPr>
        <p:spPr>
          <a:xfrm>
            <a:off x="2299970" y="4234815"/>
            <a:ext cx="3067050" cy="648000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证件上传</a:t>
            </a:r>
            <a:r>
              <a:rPr lang="en-US" altLang="zh-CN" sz="11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Arial" panose="020B0604020202020204" pitchFamily="34" charset="0"/>
              </a:rPr>
              <a:t> </a:t>
            </a:r>
            <a:endParaRPr lang="zh-CN" altLang="en-US" sz="11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45" name="MH_Other_3"/>
          <p:cNvSpPr/>
          <p:nvPr>
            <p:custDataLst>
              <p:tags r:id="rId6"/>
            </p:custDataLst>
          </p:nvPr>
        </p:nvSpPr>
        <p:spPr>
          <a:xfrm>
            <a:off x="1459461" y="4209825"/>
            <a:ext cx="1080000" cy="720000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2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03</a:t>
            </a:r>
            <a:endParaRPr lang="en-US" altLang="zh-CN" sz="3200" b="1" dirty="0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33" name="MH_SubTitle_1"/>
          <p:cNvSpPr/>
          <p:nvPr>
            <p:custDataLst>
              <p:tags r:id="rId7"/>
            </p:custDataLst>
          </p:nvPr>
        </p:nvSpPr>
        <p:spPr>
          <a:xfrm>
            <a:off x="7789545" y="2408555"/>
            <a:ext cx="3067050" cy="648000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信息提交</a:t>
            </a:r>
            <a:endParaRPr lang="zh-CN" altLang="en-US" sz="28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4" name="MH_Other_1"/>
          <p:cNvSpPr/>
          <p:nvPr>
            <p:custDataLst>
              <p:tags r:id="rId8"/>
            </p:custDataLst>
          </p:nvPr>
        </p:nvSpPr>
        <p:spPr>
          <a:xfrm>
            <a:off x="6949036" y="2381851"/>
            <a:ext cx="1080000" cy="720000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2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04</a:t>
            </a:r>
            <a:endParaRPr lang="en-US" altLang="zh-CN" sz="3200" b="1" dirty="0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35" name="MH_SubTitle_2"/>
          <p:cNvSpPr/>
          <p:nvPr>
            <p:custDataLst>
              <p:tags r:id="rId9"/>
            </p:custDataLst>
          </p:nvPr>
        </p:nvSpPr>
        <p:spPr>
          <a:xfrm>
            <a:off x="7789545" y="3333750"/>
            <a:ext cx="3067050" cy="648000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800" dirty="0">
                <a:solidFill>
                  <a:schemeClr val="bg1"/>
                </a:solidFill>
                <a:latin typeface="+mj-ea"/>
                <a:ea typeface="+mj-ea"/>
                <a:sym typeface="Arial" panose="020B0604020202020204" pitchFamily="34" charset="0"/>
              </a:rPr>
              <a:t>信息修改</a:t>
            </a:r>
            <a:endParaRPr lang="zh-CN" altLang="en-US" sz="2800" dirty="0">
              <a:solidFill>
                <a:schemeClr val="bg1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36" name="MH_Other_2"/>
          <p:cNvSpPr/>
          <p:nvPr>
            <p:custDataLst>
              <p:tags r:id="rId10"/>
            </p:custDataLst>
          </p:nvPr>
        </p:nvSpPr>
        <p:spPr>
          <a:xfrm>
            <a:off x="6949036" y="3306950"/>
            <a:ext cx="1080000" cy="720000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2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05</a:t>
            </a:r>
            <a:endParaRPr lang="en-US" altLang="zh-CN" sz="3200" b="1" dirty="0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18" name="MH_SubTitle_1"/>
          <p:cNvSpPr/>
          <p:nvPr>
            <p:custDataLst>
              <p:tags r:id="rId11"/>
            </p:custDataLst>
          </p:nvPr>
        </p:nvSpPr>
        <p:spPr>
          <a:xfrm>
            <a:off x="7791022" y="4256591"/>
            <a:ext cx="3067050" cy="648000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录取查询</a:t>
            </a:r>
            <a:endParaRPr lang="zh-CN" altLang="en-US" sz="28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9" name="MH_Other_1"/>
          <p:cNvSpPr/>
          <p:nvPr>
            <p:custDataLst>
              <p:tags r:id="rId12"/>
            </p:custDataLst>
          </p:nvPr>
        </p:nvSpPr>
        <p:spPr>
          <a:xfrm>
            <a:off x="6950513" y="4229887"/>
            <a:ext cx="1080000" cy="720000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2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06</a:t>
            </a:r>
            <a:endParaRPr lang="en-US" altLang="zh-CN" sz="3200" b="1" dirty="0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</p:spTree>
    <p:custDataLst>
      <p:tags r:id="rId13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/>
          <p:cNvSpPr/>
          <p:nvPr/>
        </p:nvSpPr>
        <p:spPr>
          <a:xfrm>
            <a:off x="0" y="-21590"/>
            <a:ext cx="12192000" cy="706755"/>
          </a:xfrm>
          <a:prstGeom prst="rect">
            <a:avLst/>
          </a:prstGeom>
          <a:solidFill>
            <a:srgbClr val="70A0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MH_Other_1"/>
          <p:cNvSpPr/>
          <p:nvPr>
            <p:custDataLst>
              <p:tags r:id="rId1"/>
            </p:custDataLst>
          </p:nvPr>
        </p:nvSpPr>
        <p:spPr>
          <a:xfrm>
            <a:off x="136525" y="-19050"/>
            <a:ext cx="2880000" cy="720000"/>
          </a:xfrm>
          <a:custGeom>
            <a:avLst/>
            <a:gdLst>
              <a:gd name="connsiteX0" fmla="*/ 0 w 3898"/>
              <a:gd name="connsiteY0" fmla="*/ 15 h 1154"/>
              <a:gd name="connsiteX1" fmla="*/ 3178 w 3898"/>
              <a:gd name="connsiteY1" fmla="*/ 0 h 1154"/>
              <a:gd name="connsiteX2" fmla="*/ 3898 w 3898"/>
              <a:gd name="connsiteY2" fmla="*/ 1154 h 1154"/>
              <a:gd name="connsiteX3" fmla="*/ 2631 w 3898"/>
              <a:gd name="connsiteY3" fmla="*/ 1129 h 1154"/>
              <a:gd name="connsiteX4" fmla="*/ 0 w 3898"/>
              <a:gd name="connsiteY4" fmla="*/ 1129 h 1154"/>
              <a:gd name="connsiteX5" fmla="*/ 0 w 3898"/>
              <a:gd name="connsiteY5" fmla="*/ 15 h 1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98" h="1154">
                <a:moveTo>
                  <a:pt x="0" y="15"/>
                </a:moveTo>
                <a:lnTo>
                  <a:pt x="3178" y="0"/>
                </a:lnTo>
                <a:lnTo>
                  <a:pt x="3898" y="1154"/>
                </a:lnTo>
                <a:lnTo>
                  <a:pt x="2631" y="1129"/>
                </a:lnTo>
                <a:lnTo>
                  <a:pt x="0" y="1129"/>
                </a:lnTo>
                <a:lnTo>
                  <a:pt x="0" y="15"/>
                </a:lnTo>
                <a:close/>
              </a:path>
            </a:pathLst>
          </a:custGeom>
          <a:solidFill>
            <a:schemeClr val="bg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4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APP</a:t>
            </a:r>
            <a:r>
              <a:rPr lang="zh-CN" altLang="en-US" sz="24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登录</a:t>
            </a:r>
            <a:endParaRPr lang="zh-CN" altLang="en-US" sz="2400" b="1" dirty="0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45" name="MH_Other_1"/>
          <p:cNvSpPr/>
          <p:nvPr>
            <p:custDataLst>
              <p:tags r:id="rId2"/>
            </p:custDataLst>
          </p:nvPr>
        </p:nvSpPr>
        <p:spPr>
          <a:xfrm>
            <a:off x="0" y="-28575"/>
            <a:ext cx="2879725" cy="720090"/>
          </a:xfrm>
          <a:custGeom>
            <a:avLst/>
            <a:gdLst>
              <a:gd name="connsiteX0" fmla="*/ 0 w 4535"/>
              <a:gd name="connsiteY0" fmla="*/ 15 h 1134"/>
              <a:gd name="connsiteX1" fmla="*/ 3698 w 4535"/>
              <a:gd name="connsiteY1" fmla="*/ 0 h 1134"/>
              <a:gd name="connsiteX2" fmla="*/ 4535 w 4535"/>
              <a:gd name="connsiteY2" fmla="*/ 1134 h 1134"/>
              <a:gd name="connsiteX3" fmla="*/ 0 w 4535"/>
              <a:gd name="connsiteY3" fmla="*/ 1125 h 1134"/>
              <a:gd name="connsiteX4" fmla="*/ 0 w 4535"/>
              <a:gd name="connsiteY4" fmla="*/ 15 h 1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35" h="1134">
                <a:moveTo>
                  <a:pt x="0" y="15"/>
                </a:moveTo>
                <a:lnTo>
                  <a:pt x="3698" y="0"/>
                </a:lnTo>
                <a:lnTo>
                  <a:pt x="4535" y="1134"/>
                </a:lnTo>
                <a:lnTo>
                  <a:pt x="0" y="1125"/>
                </a:lnTo>
                <a:lnTo>
                  <a:pt x="0" y="1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0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04-</a:t>
            </a:r>
            <a:r>
              <a:rPr lang="zh-CN" altLang="en-US" sz="20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信息提交</a:t>
            </a:r>
            <a:endParaRPr lang="zh-CN" altLang="en-US" sz="2000" b="1" dirty="0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86180" y="987425"/>
            <a:ext cx="26231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n-ea"/>
                <a:ea typeface="微软雅黑" panose="020B0503020204020204" charset="-122"/>
                <a:cs typeface="+mn-ea"/>
              </a:rPr>
              <a:t> 提交报名</a:t>
            </a:r>
            <a:endParaRPr lang="zh-CN" altLang="en-US" sz="1200" b="1" dirty="0">
              <a:solidFill>
                <a:schemeClr val="tx2">
                  <a:lumMod val="75000"/>
                  <a:lumOff val="25000"/>
                </a:schemeClr>
              </a:solidFill>
              <a:latin typeface="+mn-ea"/>
              <a:ea typeface="微软雅黑" panose="020B0503020204020204" charset="-122"/>
              <a:cs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48385" y="1116330"/>
            <a:ext cx="137795" cy="1549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0" y="6419850"/>
            <a:ext cx="12192000" cy="432000"/>
          </a:xfrm>
          <a:prstGeom prst="rect">
            <a:avLst/>
          </a:prstGeom>
          <a:solidFill>
            <a:schemeClr val="accent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968375" y="1373505"/>
            <a:ext cx="3343075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信息采集和证件上传完成后，</a:t>
            </a:r>
            <a:r>
              <a:rPr lang="zh-CN"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符合条件的，</a:t>
            </a: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进入提交报名环节。</a:t>
            </a:r>
            <a:endParaRPr sz="10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选择</a:t>
            </a:r>
            <a:r>
              <a:rPr lang="zh-CN"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学校</a:t>
            </a: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，点击【提交报名】并确认提交。</a:t>
            </a:r>
            <a:endParaRPr sz="10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948965" y="2057758"/>
            <a:ext cx="3499485" cy="1245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特别说明</a:t>
            </a:r>
            <a:endParaRPr lang="en-US" altLang="zh-CN" sz="1000" b="1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（1）提交后，</a:t>
            </a:r>
            <a:r>
              <a:rPr lang="zh-CN" altLang="en-US"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您的</a:t>
            </a:r>
            <a:r>
              <a:rPr sz="10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信息才会显示在学校审核名单中，未提交的视为无效信息。请不要忘记提交</a:t>
            </a: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sz="10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（2）提交报名后，信息将被锁定，无法再修改，提交前尽量仔细核对，确保正确无误。</a:t>
            </a:r>
            <a:endParaRPr sz="10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05" name="圆角矩形 204"/>
          <p:cNvSpPr/>
          <p:nvPr/>
        </p:nvSpPr>
        <p:spPr>
          <a:xfrm>
            <a:off x="4664075" y="1271270"/>
            <a:ext cx="2709545" cy="4339590"/>
          </a:xfrm>
          <a:prstGeom prst="roundRect">
            <a:avLst>
              <a:gd name="adj" fmla="val 12457"/>
            </a:avLst>
          </a:prstGeom>
          <a:solidFill>
            <a:srgbClr val="F1F6FD"/>
          </a:solidFill>
          <a:ln w="19050"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圆角矩形 12"/>
          <p:cNvSpPr/>
          <p:nvPr/>
        </p:nvSpPr>
        <p:spPr>
          <a:xfrm>
            <a:off x="8526780" y="1193800"/>
            <a:ext cx="2479040" cy="4338955"/>
          </a:xfrm>
          <a:prstGeom prst="roundRect">
            <a:avLst>
              <a:gd name="adj" fmla="val 12457"/>
            </a:avLst>
          </a:prstGeom>
          <a:solidFill>
            <a:srgbClr val="F1F6FD"/>
          </a:solidFill>
          <a:ln w="19050"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5" name="下箭头 24"/>
          <p:cNvSpPr/>
          <p:nvPr/>
        </p:nvSpPr>
        <p:spPr>
          <a:xfrm rot="16200000">
            <a:off x="7783630" y="1551305"/>
            <a:ext cx="255905" cy="494665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907415" y="6448425"/>
            <a:ext cx="3180080" cy="295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—— </a:t>
            </a:r>
            <a:r>
              <a:rPr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具体页面内容以平台为准</a:t>
            </a:r>
            <a:r>
              <a:rPr lang="en-US"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en-US"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—— </a:t>
            </a:r>
            <a:endParaRPr lang="en-US" sz="1000" dirty="0">
              <a:solidFill>
                <a:srgbClr val="70A0E8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3" name="图片 2" descr="联想截图_20230808144511"/>
          <p:cNvPicPr>
            <a:picLocks noChangeAspect="1"/>
          </p:cNvPicPr>
          <p:nvPr/>
        </p:nvPicPr>
        <p:blipFill>
          <a:blip r:embed="rId3"/>
          <a:srcRect b="13966"/>
          <a:stretch>
            <a:fillRect/>
          </a:stretch>
        </p:blipFill>
        <p:spPr>
          <a:xfrm>
            <a:off x="4719320" y="1449070"/>
            <a:ext cx="2595245" cy="3935095"/>
          </a:xfrm>
          <a:prstGeom prst="rect">
            <a:avLst/>
          </a:prstGeom>
        </p:spPr>
      </p:pic>
      <p:pic>
        <p:nvPicPr>
          <p:cNvPr id="5" name="图片 4" descr="联想截图_20230808144715"/>
          <p:cNvPicPr>
            <a:picLocks noChangeAspect="1"/>
          </p:cNvPicPr>
          <p:nvPr/>
        </p:nvPicPr>
        <p:blipFill>
          <a:blip r:embed="rId4"/>
          <a:srcRect b="6658"/>
          <a:stretch>
            <a:fillRect/>
          </a:stretch>
        </p:blipFill>
        <p:spPr>
          <a:xfrm>
            <a:off x="8611870" y="1413510"/>
            <a:ext cx="2316480" cy="3935095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 14"/>
          <p:cNvSpPr/>
          <p:nvPr/>
        </p:nvSpPr>
        <p:spPr>
          <a:xfrm>
            <a:off x="883285" y="906145"/>
            <a:ext cx="10815955" cy="5535930"/>
          </a:xfrm>
          <a:custGeom>
            <a:avLst/>
            <a:gdLst>
              <a:gd name="connsiteX0" fmla="*/ 0 w 17033"/>
              <a:gd name="connsiteY0" fmla="*/ 35 h 8207"/>
              <a:gd name="connsiteX1" fmla="*/ 7398 w 17033"/>
              <a:gd name="connsiteY1" fmla="*/ 15 h 8207"/>
              <a:gd name="connsiteX2" fmla="*/ 8522 w 17033"/>
              <a:gd name="connsiteY2" fmla="*/ 314 h 8207"/>
              <a:gd name="connsiteX3" fmla="*/ 9555 w 17033"/>
              <a:gd name="connsiteY3" fmla="*/ 0 h 8207"/>
              <a:gd name="connsiteX4" fmla="*/ 17033 w 17033"/>
              <a:gd name="connsiteY4" fmla="*/ 35 h 8207"/>
              <a:gd name="connsiteX5" fmla="*/ 17033 w 17033"/>
              <a:gd name="connsiteY5" fmla="*/ 8202 h 8207"/>
              <a:gd name="connsiteX6" fmla="*/ 9376 w 17033"/>
              <a:gd name="connsiteY6" fmla="*/ 8207 h 8207"/>
              <a:gd name="connsiteX7" fmla="*/ 8477 w 17033"/>
              <a:gd name="connsiteY7" fmla="*/ 7892 h 8207"/>
              <a:gd name="connsiteX8" fmla="*/ 7533 w 17033"/>
              <a:gd name="connsiteY8" fmla="*/ 8192 h 8207"/>
              <a:gd name="connsiteX9" fmla="*/ 0 w 17033"/>
              <a:gd name="connsiteY9" fmla="*/ 8202 h 8207"/>
              <a:gd name="connsiteX10" fmla="*/ 0 w 17033"/>
              <a:gd name="connsiteY10" fmla="*/ 35 h 8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7033" h="8207">
                <a:moveTo>
                  <a:pt x="0" y="35"/>
                </a:moveTo>
                <a:lnTo>
                  <a:pt x="7398" y="15"/>
                </a:lnTo>
                <a:lnTo>
                  <a:pt x="8522" y="314"/>
                </a:lnTo>
                <a:lnTo>
                  <a:pt x="9555" y="0"/>
                </a:lnTo>
                <a:lnTo>
                  <a:pt x="17033" y="35"/>
                </a:lnTo>
                <a:lnTo>
                  <a:pt x="17033" y="8202"/>
                </a:lnTo>
                <a:lnTo>
                  <a:pt x="9376" y="8207"/>
                </a:lnTo>
                <a:lnTo>
                  <a:pt x="8477" y="7892"/>
                </a:lnTo>
                <a:lnTo>
                  <a:pt x="7533" y="8192"/>
                </a:lnTo>
                <a:lnTo>
                  <a:pt x="0" y="8202"/>
                </a:lnTo>
                <a:lnTo>
                  <a:pt x="0" y="3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696595" y="692785"/>
            <a:ext cx="10815955" cy="5472000"/>
          </a:xfrm>
          <a:custGeom>
            <a:avLst/>
            <a:gdLst>
              <a:gd name="connsiteX0" fmla="*/ 0 w 17033"/>
              <a:gd name="connsiteY0" fmla="*/ 35 h 8207"/>
              <a:gd name="connsiteX1" fmla="*/ 7398 w 17033"/>
              <a:gd name="connsiteY1" fmla="*/ 15 h 8207"/>
              <a:gd name="connsiteX2" fmla="*/ 8522 w 17033"/>
              <a:gd name="connsiteY2" fmla="*/ 314 h 8207"/>
              <a:gd name="connsiteX3" fmla="*/ 9555 w 17033"/>
              <a:gd name="connsiteY3" fmla="*/ 0 h 8207"/>
              <a:gd name="connsiteX4" fmla="*/ 17033 w 17033"/>
              <a:gd name="connsiteY4" fmla="*/ 35 h 8207"/>
              <a:gd name="connsiteX5" fmla="*/ 17033 w 17033"/>
              <a:gd name="connsiteY5" fmla="*/ 8202 h 8207"/>
              <a:gd name="connsiteX6" fmla="*/ 9376 w 17033"/>
              <a:gd name="connsiteY6" fmla="*/ 8207 h 8207"/>
              <a:gd name="connsiteX7" fmla="*/ 8477 w 17033"/>
              <a:gd name="connsiteY7" fmla="*/ 7892 h 8207"/>
              <a:gd name="connsiteX8" fmla="*/ 7533 w 17033"/>
              <a:gd name="connsiteY8" fmla="*/ 8192 h 8207"/>
              <a:gd name="connsiteX9" fmla="*/ 0 w 17033"/>
              <a:gd name="connsiteY9" fmla="*/ 8202 h 8207"/>
              <a:gd name="connsiteX10" fmla="*/ 0 w 17033"/>
              <a:gd name="connsiteY10" fmla="*/ 35 h 8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7033" h="8207">
                <a:moveTo>
                  <a:pt x="0" y="35"/>
                </a:moveTo>
                <a:lnTo>
                  <a:pt x="7398" y="15"/>
                </a:lnTo>
                <a:lnTo>
                  <a:pt x="8522" y="314"/>
                </a:lnTo>
                <a:lnTo>
                  <a:pt x="9555" y="0"/>
                </a:lnTo>
                <a:lnTo>
                  <a:pt x="17033" y="35"/>
                </a:lnTo>
                <a:lnTo>
                  <a:pt x="17033" y="8202"/>
                </a:lnTo>
                <a:lnTo>
                  <a:pt x="9376" y="8207"/>
                </a:lnTo>
                <a:lnTo>
                  <a:pt x="8477" y="7892"/>
                </a:lnTo>
                <a:lnTo>
                  <a:pt x="7533" y="8192"/>
                </a:lnTo>
                <a:lnTo>
                  <a:pt x="0" y="8202"/>
                </a:lnTo>
                <a:lnTo>
                  <a:pt x="0" y="35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96595" y="2520000"/>
            <a:ext cx="10813415" cy="1259840"/>
          </a:xfrm>
          <a:prstGeom prst="rect">
            <a:avLst/>
          </a:prstGeom>
          <a:solidFill>
            <a:schemeClr val="accent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itle 13"/>
          <p:cNvSpPr>
            <a:spLocks noGrp="1"/>
          </p:cNvSpPr>
          <p:nvPr>
            <p:ph type="title"/>
          </p:nvPr>
        </p:nvSpPr>
        <p:spPr>
          <a:xfrm>
            <a:off x="2668905" y="2860040"/>
            <a:ext cx="4385310" cy="677545"/>
          </a:xfrm>
        </p:spPr>
        <p:txBody>
          <a:bodyPr>
            <a:noAutofit/>
          </a:bodyPr>
          <a:lstStyle/>
          <a:p>
            <a:pPr algn="ctr"/>
            <a:r>
              <a:rPr lang="zh-CN" altLang="en-US" sz="4000" dirty="0">
                <a:solidFill>
                  <a:schemeClr val="accent1">
                    <a:lumMod val="75000"/>
                  </a:schemeClr>
                </a:solidFill>
                <a:latin typeface="+mj-ea"/>
                <a:sym typeface="思源黑体旧字形 ExtraLight" panose="020B0200000000000000" pitchFamily="34" charset="-128"/>
              </a:rPr>
              <a:t>信息修改</a:t>
            </a:r>
            <a:endParaRPr lang="zh-CN" altLang="en-US" sz="4000" dirty="0">
              <a:solidFill>
                <a:schemeClr val="accent1">
                  <a:lumMod val="75000"/>
                </a:schemeClr>
              </a:solidFill>
              <a:latin typeface="+mj-ea"/>
              <a:sym typeface="思源黑体旧字形 ExtraLight" panose="020B0200000000000000" pitchFamily="34" charset="-128"/>
            </a:endParaRPr>
          </a:p>
        </p:txBody>
      </p:sp>
      <p:sp>
        <p:nvSpPr>
          <p:cNvPr id="5" name="MH_Other_1"/>
          <p:cNvSpPr/>
          <p:nvPr>
            <p:custDataLst>
              <p:tags r:id="rId1"/>
            </p:custDataLst>
          </p:nvPr>
        </p:nvSpPr>
        <p:spPr>
          <a:xfrm>
            <a:off x="1043305" y="2431415"/>
            <a:ext cx="2160000" cy="1440000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bg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8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01</a:t>
            </a:r>
            <a:endParaRPr lang="en-US" altLang="zh-CN" sz="4800" b="1" dirty="0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 rot="16200000">
            <a:off x="-1986065" y="3387305"/>
            <a:ext cx="5472000" cy="126365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MH_Other_1"/>
          <p:cNvSpPr/>
          <p:nvPr>
            <p:custDataLst>
              <p:tags r:id="rId2"/>
            </p:custDataLst>
          </p:nvPr>
        </p:nvSpPr>
        <p:spPr>
          <a:xfrm>
            <a:off x="811530" y="2430000"/>
            <a:ext cx="2160000" cy="1440000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8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05</a:t>
            </a:r>
            <a:endParaRPr lang="en-US" altLang="zh-CN" sz="4800" b="1" dirty="0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611658" y="1574325"/>
            <a:ext cx="4435021" cy="3229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5" b="1" dirty="0">
                <a:solidFill>
                  <a:schemeClr val="accent1">
                    <a:alpha val="6000"/>
                  </a:schemeClr>
                </a:solidFill>
                <a:latin typeface="Arial" panose="020B0604020202020204" pitchFamily="34" charset="0"/>
                <a:ea typeface="印品黑体" panose="00000500000000000000" pitchFamily="2" charset="-122"/>
                <a:cs typeface="Arial" panose="020B0604020202020204" pitchFamily="34" charset="0"/>
                <a:sym typeface="Arial" panose="020B0604020202020204" pitchFamily="34" charset="0"/>
              </a:rPr>
              <a:t>05</a:t>
            </a:r>
            <a:endParaRPr lang="en-US" altLang="zh-CN" sz="20985" b="1" dirty="0">
              <a:solidFill>
                <a:schemeClr val="accent1">
                  <a:alpha val="6000"/>
                </a:schemeClr>
              </a:solidFill>
              <a:latin typeface="Arial" panose="020B0604020202020204" pitchFamily="34" charset="0"/>
              <a:ea typeface="印品黑体" panose="00000500000000000000" pitchFamily="2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/>
          <p:cNvSpPr/>
          <p:nvPr/>
        </p:nvSpPr>
        <p:spPr>
          <a:xfrm>
            <a:off x="0" y="-21590"/>
            <a:ext cx="12192000" cy="706755"/>
          </a:xfrm>
          <a:prstGeom prst="rect">
            <a:avLst/>
          </a:prstGeom>
          <a:solidFill>
            <a:srgbClr val="70A0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MH_Other_1"/>
          <p:cNvSpPr/>
          <p:nvPr>
            <p:custDataLst>
              <p:tags r:id="rId1"/>
            </p:custDataLst>
          </p:nvPr>
        </p:nvSpPr>
        <p:spPr>
          <a:xfrm>
            <a:off x="136525" y="-19050"/>
            <a:ext cx="2880000" cy="720000"/>
          </a:xfrm>
          <a:custGeom>
            <a:avLst/>
            <a:gdLst>
              <a:gd name="connsiteX0" fmla="*/ 0 w 3898"/>
              <a:gd name="connsiteY0" fmla="*/ 15 h 1154"/>
              <a:gd name="connsiteX1" fmla="*/ 3178 w 3898"/>
              <a:gd name="connsiteY1" fmla="*/ 0 h 1154"/>
              <a:gd name="connsiteX2" fmla="*/ 3898 w 3898"/>
              <a:gd name="connsiteY2" fmla="*/ 1154 h 1154"/>
              <a:gd name="connsiteX3" fmla="*/ 2631 w 3898"/>
              <a:gd name="connsiteY3" fmla="*/ 1129 h 1154"/>
              <a:gd name="connsiteX4" fmla="*/ 0 w 3898"/>
              <a:gd name="connsiteY4" fmla="*/ 1129 h 1154"/>
              <a:gd name="connsiteX5" fmla="*/ 0 w 3898"/>
              <a:gd name="connsiteY5" fmla="*/ 15 h 1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98" h="1154">
                <a:moveTo>
                  <a:pt x="0" y="15"/>
                </a:moveTo>
                <a:lnTo>
                  <a:pt x="3178" y="0"/>
                </a:lnTo>
                <a:lnTo>
                  <a:pt x="3898" y="1154"/>
                </a:lnTo>
                <a:lnTo>
                  <a:pt x="2631" y="1129"/>
                </a:lnTo>
                <a:lnTo>
                  <a:pt x="0" y="1129"/>
                </a:lnTo>
                <a:lnTo>
                  <a:pt x="0" y="15"/>
                </a:lnTo>
                <a:close/>
              </a:path>
            </a:pathLst>
          </a:custGeom>
          <a:solidFill>
            <a:schemeClr val="bg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4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APP</a:t>
            </a:r>
            <a:r>
              <a:rPr lang="zh-CN" altLang="en-US" sz="24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登录</a:t>
            </a:r>
            <a:endParaRPr lang="zh-CN" altLang="en-US" sz="2400" b="1" dirty="0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45" name="MH_Other_1"/>
          <p:cNvSpPr/>
          <p:nvPr>
            <p:custDataLst>
              <p:tags r:id="rId2"/>
            </p:custDataLst>
          </p:nvPr>
        </p:nvSpPr>
        <p:spPr>
          <a:xfrm>
            <a:off x="0" y="-28575"/>
            <a:ext cx="2879725" cy="720090"/>
          </a:xfrm>
          <a:custGeom>
            <a:avLst/>
            <a:gdLst>
              <a:gd name="connsiteX0" fmla="*/ 0 w 4535"/>
              <a:gd name="connsiteY0" fmla="*/ 15 h 1134"/>
              <a:gd name="connsiteX1" fmla="*/ 3698 w 4535"/>
              <a:gd name="connsiteY1" fmla="*/ 0 h 1134"/>
              <a:gd name="connsiteX2" fmla="*/ 4535 w 4535"/>
              <a:gd name="connsiteY2" fmla="*/ 1134 h 1134"/>
              <a:gd name="connsiteX3" fmla="*/ 0 w 4535"/>
              <a:gd name="connsiteY3" fmla="*/ 1125 h 1134"/>
              <a:gd name="connsiteX4" fmla="*/ 0 w 4535"/>
              <a:gd name="connsiteY4" fmla="*/ 15 h 1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35" h="1134">
                <a:moveTo>
                  <a:pt x="0" y="15"/>
                </a:moveTo>
                <a:lnTo>
                  <a:pt x="3698" y="0"/>
                </a:lnTo>
                <a:lnTo>
                  <a:pt x="4535" y="1134"/>
                </a:lnTo>
                <a:lnTo>
                  <a:pt x="0" y="1125"/>
                </a:lnTo>
                <a:lnTo>
                  <a:pt x="0" y="1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0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05-</a:t>
            </a:r>
            <a:r>
              <a:rPr lang="zh-CN" altLang="en-US" sz="20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信息修改</a:t>
            </a:r>
            <a:endParaRPr lang="zh-CN" altLang="en-US" sz="2000" b="1" dirty="0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86180" y="987425"/>
            <a:ext cx="26231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n-ea"/>
                <a:ea typeface="微软雅黑" panose="020B0503020204020204" charset="-122"/>
                <a:cs typeface="+mn-ea"/>
              </a:rPr>
              <a:t> 信息修改</a:t>
            </a:r>
            <a:endParaRPr lang="zh-CN" altLang="en-US" sz="1200" b="1" dirty="0">
              <a:solidFill>
                <a:schemeClr val="tx2">
                  <a:lumMod val="75000"/>
                  <a:lumOff val="25000"/>
                </a:schemeClr>
              </a:solidFill>
              <a:latin typeface="+mn-ea"/>
              <a:ea typeface="微软雅黑" panose="020B0503020204020204" charset="-122"/>
              <a:cs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48385" y="1116330"/>
            <a:ext cx="137795" cy="1549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0" y="6419850"/>
            <a:ext cx="12192000" cy="432000"/>
          </a:xfrm>
          <a:prstGeom prst="rect">
            <a:avLst/>
          </a:prstGeom>
          <a:solidFill>
            <a:schemeClr val="accent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968375" y="1373505"/>
            <a:ext cx="3480075" cy="1245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在信息采集开放期间，报名提交之前，您可以对信息和图片进行修改，不限修改次数。</a:t>
            </a:r>
            <a:endParaRPr sz="10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在学校审核期间，如果您的信息或图片不符合条件，学校对信息【</a:t>
            </a:r>
            <a:r>
              <a:rPr sz="1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驳回修改</a:t>
            </a: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】的，也可以进行修改，并在修改完成后点击【</a:t>
            </a:r>
            <a:r>
              <a:rPr sz="1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提交修改</a:t>
            </a: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】。</a:t>
            </a:r>
            <a:endParaRPr sz="10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948965" y="2676883"/>
            <a:ext cx="349948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特别说明</a:t>
            </a:r>
            <a:endParaRPr lang="en-US" altLang="zh-CN" sz="1000" b="1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【</a:t>
            </a:r>
            <a:r>
              <a:rPr sz="1000" b="1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提交</a:t>
            </a:r>
            <a:r>
              <a:rPr lang="zh-CN" altLang="en-US" sz="1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修改</a:t>
            </a: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】按钮仅在信息被【</a:t>
            </a:r>
            <a:r>
              <a:rPr sz="1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驳回修改</a:t>
            </a: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】后才会出现，且修改后必须点击该按钮以告知学校您已完成修改，请学校重新审核。未被驳回的不需要该操作。</a:t>
            </a:r>
            <a:endParaRPr sz="10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5" name="下箭头 24"/>
          <p:cNvSpPr/>
          <p:nvPr/>
        </p:nvSpPr>
        <p:spPr>
          <a:xfrm rot="16200000">
            <a:off x="7555030" y="2452370"/>
            <a:ext cx="255905" cy="494665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圆角矩形 18"/>
          <p:cNvSpPr/>
          <p:nvPr/>
        </p:nvSpPr>
        <p:spPr>
          <a:xfrm>
            <a:off x="4637405" y="1091565"/>
            <a:ext cx="2798445" cy="4429125"/>
          </a:xfrm>
          <a:prstGeom prst="roundRect">
            <a:avLst>
              <a:gd name="adj" fmla="val 12457"/>
            </a:avLst>
          </a:prstGeom>
          <a:solidFill>
            <a:srgbClr val="F1F6FD"/>
          </a:solidFill>
          <a:ln w="19050"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圆角矩形 10"/>
          <p:cNvSpPr/>
          <p:nvPr/>
        </p:nvSpPr>
        <p:spPr>
          <a:xfrm>
            <a:off x="8147050" y="1076960"/>
            <a:ext cx="2947670" cy="4381500"/>
          </a:xfrm>
          <a:prstGeom prst="roundRect">
            <a:avLst>
              <a:gd name="adj" fmla="val 12457"/>
            </a:avLst>
          </a:prstGeom>
          <a:solidFill>
            <a:srgbClr val="F1F6FD"/>
          </a:solidFill>
          <a:ln w="19050"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907415" y="6448425"/>
            <a:ext cx="3180080" cy="295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—— </a:t>
            </a:r>
            <a:r>
              <a:rPr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具体页面内容以平台为准</a:t>
            </a:r>
            <a:r>
              <a:rPr lang="en-US"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en-US"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—— </a:t>
            </a:r>
            <a:endParaRPr lang="en-US" sz="1000" dirty="0">
              <a:solidFill>
                <a:srgbClr val="70A0E8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3" name="图片 2" descr="联想截图_2023080814490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5010" y="1154430"/>
            <a:ext cx="2557145" cy="4250690"/>
          </a:xfrm>
          <a:prstGeom prst="rect">
            <a:avLst/>
          </a:prstGeom>
        </p:spPr>
      </p:pic>
      <p:pic>
        <p:nvPicPr>
          <p:cNvPr id="4" name="图片 3" descr="联想截图_2023080814493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7740" y="1172210"/>
            <a:ext cx="2499360" cy="4250055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21590"/>
            <a:ext cx="12192000" cy="706755"/>
          </a:xfrm>
          <a:prstGeom prst="rect">
            <a:avLst/>
          </a:prstGeom>
          <a:solidFill>
            <a:srgbClr val="70A0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MH_Other_1"/>
          <p:cNvSpPr/>
          <p:nvPr>
            <p:custDataLst>
              <p:tags r:id="rId1"/>
            </p:custDataLst>
          </p:nvPr>
        </p:nvSpPr>
        <p:spPr>
          <a:xfrm>
            <a:off x="136525" y="-19050"/>
            <a:ext cx="2880000" cy="720000"/>
          </a:xfrm>
          <a:custGeom>
            <a:avLst/>
            <a:gdLst>
              <a:gd name="connsiteX0" fmla="*/ 0 w 3898"/>
              <a:gd name="connsiteY0" fmla="*/ 15 h 1154"/>
              <a:gd name="connsiteX1" fmla="*/ 3178 w 3898"/>
              <a:gd name="connsiteY1" fmla="*/ 0 h 1154"/>
              <a:gd name="connsiteX2" fmla="*/ 3898 w 3898"/>
              <a:gd name="connsiteY2" fmla="*/ 1154 h 1154"/>
              <a:gd name="connsiteX3" fmla="*/ 2631 w 3898"/>
              <a:gd name="connsiteY3" fmla="*/ 1129 h 1154"/>
              <a:gd name="connsiteX4" fmla="*/ 0 w 3898"/>
              <a:gd name="connsiteY4" fmla="*/ 1129 h 1154"/>
              <a:gd name="connsiteX5" fmla="*/ 0 w 3898"/>
              <a:gd name="connsiteY5" fmla="*/ 15 h 1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98" h="1154">
                <a:moveTo>
                  <a:pt x="0" y="15"/>
                </a:moveTo>
                <a:lnTo>
                  <a:pt x="3178" y="0"/>
                </a:lnTo>
                <a:lnTo>
                  <a:pt x="3898" y="1154"/>
                </a:lnTo>
                <a:lnTo>
                  <a:pt x="2631" y="1129"/>
                </a:lnTo>
                <a:lnTo>
                  <a:pt x="0" y="1129"/>
                </a:lnTo>
                <a:lnTo>
                  <a:pt x="0" y="15"/>
                </a:lnTo>
                <a:close/>
              </a:path>
            </a:pathLst>
          </a:custGeom>
          <a:solidFill>
            <a:schemeClr val="bg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4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APP</a:t>
            </a:r>
            <a:r>
              <a:rPr lang="zh-CN" altLang="en-US" sz="24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登录</a:t>
            </a:r>
            <a:endParaRPr lang="zh-CN" altLang="en-US" sz="2400" b="1" dirty="0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6" name="MH_Other_1"/>
          <p:cNvSpPr/>
          <p:nvPr>
            <p:custDataLst>
              <p:tags r:id="rId2"/>
            </p:custDataLst>
          </p:nvPr>
        </p:nvSpPr>
        <p:spPr>
          <a:xfrm>
            <a:off x="0" y="-28575"/>
            <a:ext cx="2879725" cy="720090"/>
          </a:xfrm>
          <a:custGeom>
            <a:avLst/>
            <a:gdLst>
              <a:gd name="connsiteX0" fmla="*/ 0 w 4535"/>
              <a:gd name="connsiteY0" fmla="*/ 15 h 1134"/>
              <a:gd name="connsiteX1" fmla="*/ 3698 w 4535"/>
              <a:gd name="connsiteY1" fmla="*/ 0 h 1134"/>
              <a:gd name="connsiteX2" fmla="*/ 4535 w 4535"/>
              <a:gd name="connsiteY2" fmla="*/ 1134 h 1134"/>
              <a:gd name="connsiteX3" fmla="*/ 0 w 4535"/>
              <a:gd name="connsiteY3" fmla="*/ 1125 h 1134"/>
              <a:gd name="connsiteX4" fmla="*/ 0 w 4535"/>
              <a:gd name="connsiteY4" fmla="*/ 15 h 1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35" h="1134">
                <a:moveTo>
                  <a:pt x="0" y="15"/>
                </a:moveTo>
                <a:lnTo>
                  <a:pt x="3698" y="0"/>
                </a:lnTo>
                <a:lnTo>
                  <a:pt x="4535" y="1134"/>
                </a:lnTo>
                <a:lnTo>
                  <a:pt x="0" y="1125"/>
                </a:lnTo>
                <a:lnTo>
                  <a:pt x="0" y="1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0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06-</a:t>
            </a:r>
            <a:r>
              <a:rPr lang="zh-CN" altLang="en-US" sz="20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录取查询</a:t>
            </a:r>
            <a:endParaRPr lang="zh-CN" altLang="en-US" sz="2000" b="1" dirty="0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186180" y="987425"/>
            <a:ext cx="26231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>
                <a:solidFill>
                  <a:schemeClr val="tx2">
                    <a:lumMod val="75000"/>
                    <a:lumOff val="25000"/>
                  </a:schemeClr>
                </a:solidFill>
                <a:latin typeface="+mn-ea"/>
                <a:ea typeface="微软雅黑" panose="020B0503020204020204" charset="-122"/>
                <a:cs typeface="+mn-ea"/>
              </a:rPr>
              <a:t> 操作说明</a:t>
            </a:r>
            <a:endParaRPr lang="zh-CN" altLang="en-US" sz="1200" b="1">
              <a:solidFill>
                <a:schemeClr val="tx2">
                  <a:lumMod val="75000"/>
                  <a:lumOff val="25000"/>
                </a:schemeClr>
              </a:solidFill>
              <a:latin typeface="+mn-ea"/>
              <a:ea typeface="微软雅黑" panose="020B0503020204020204" charset="-122"/>
              <a:cs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48385" y="1116330"/>
            <a:ext cx="137795" cy="1549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0" y="6419850"/>
            <a:ext cx="12192000" cy="432000"/>
          </a:xfrm>
          <a:prstGeom prst="rect">
            <a:avLst/>
          </a:prstGeom>
          <a:solidFill>
            <a:schemeClr val="accent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968375" y="1373505"/>
            <a:ext cx="3480075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在录取查询开放时间内，点击【</a:t>
            </a:r>
            <a:r>
              <a:rPr sz="1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录取查询</a:t>
            </a: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】，可</a:t>
            </a:r>
            <a:r>
              <a:rPr lang="zh-CN" altLang="en-US"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查看</a:t>
            </a:r>
            <a:r>
              <a:rPr sz="10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学生录取结果及其他通知内容</a:t>
            </a: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sz="10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48965" y="1991083"/>
            <a:ext cx="3499485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特别说明</a:t>
            </a:r>
            <a:endParaRPr lang="en-US" altLang="zh-CN" sz="1000" b="1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sz="10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录取查询开放时间请通过官方发布的招生政策、微信公众号等了解，不要错过哦</a:t>
            </a:r>
            <a:r>
              <a:rPr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sz="10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5" name="圆角矩形 12"/>
          <p:cNvSpPr/>
          <p:nvPr/>
        </p:nvSpPr>
        <p:spPr>
          <a:xfrm>
            <a:off x="4645025" y="899795"/>
            <a:ext cx="2107565" cy="4221480"/>
          </a:xfrm>
          <a:prstGeom prst="roundRect">
            <a:avLst>
              <a:gd name="adj" fmla="val 12457"/>
            </a:avLst>
          </a:prstGeom>
          <a:solidFill>
            <a:srgbClr val="F1F6FD"/>
          </a:solidFill>
          <a:ln w="19050"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0" name="圆角矩形 33"/>
          <p:cNvSpPr/>
          <p:nvPr/>
        </p:nvSpPr>
        <p:spPr>
          <a:xfrm>
            <a:off x="7245985" y="899795"/>
            <a:ext cx="2040255" cy="4220845"/>
          </a:xfrm>
          <a:prstGeom prst="roundRect">
            <a:avLst>
              <a:gd name="adj" fmla="val 12457"/>
            </a:avLst>
          </a:prstGeom>
          <a:solidFill>
            <a:srgbClr val="F1F6FD"/>
          </a:solidFill>
          <a:ln w="19050"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2" name="下箭头 37"/>
          <p:cNvSpPr/>
          <p:nvPr/>
        </p:nvSpPr>
        <p:spPr>
          <a:xfrm rot="16200000">
            <a:off x="6897370" y="1644015"/>
            <a:ext cx="255905" cy="309880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圆角矩形 40"/>
          <p:cNvSpPr/>
          <p:nvPr/>
        </p:nvSpPr>
        <p:spPr>
          <a:xfrm>
            <a:off x="9799320" y="861060"/>
            <a:ext cx="2066290" cy="4284980"/>
          </a:xfrm>
          <a:prstGeom prst="roundRect">
            <a:avLst>
              <a:gd name="adj" fmla="val 12457"/>
            </a:avLst>
          </a:prstGeom>
          <a:solidFill>
            <a:srgbClr val="F1F6FD"/>
          </a:solidFill>
          <a:ln w="19050"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8" name="下箭头 49"/>
          <p:cNvSpPr/>
          <p:nvPr/>
        </p:nvSpPr>
        <p:spPr>
          <a:xfrm rot="16200000">
            <a:off x="9417050" y="1641475"/>
            <a:ext cx="255905" cy="309880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907415" y="6448425"/>
            <a:ext cx="3180080" cy="295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—— </a:t>
            </a:r>
            <a:r>
              <a:rPr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具体页面内容以平台为准</a:t>
            </a:r>
            <a:r>
              <a:rPr lang="en-US"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en-US"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—— </a:t>
            </a:r>
            <a:endParaRPr lang="en-US" sz="1000" dirty="0">
              <a:solidFill>
                <a:srgbClr val="70A0E8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2" name="图片 1" descr="联想截图_202308081136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1141730"/>
            <a:ext cx="2082165" cy="3736340"/>
          </a:xfrm>
          <a:prstGeom prst="rect">
            <a:avLst/>
          </a:prstGeom>
        </p:spPr>
      </p:pic>
      <p:sp>
        <p:nvSpPr>
          <p:cNvPr id="14" name="矩形 13"/>
          <p:cNvSpPr/>
          <p:nvPr>
            <p:custDataLst>
              <p:tags r:id="rId4"/>
            </p:custDataLst>
          </p:nvPr>
        </p:nvSpPr>
        <p:spPr>
          <a:xfrm>
            <a:off x="4891405" y="2611120"/>
            <a:ext cx="1643380" cy="294005"/>
          </a:xfrm>
          <a:prstGeom prst="rect">
            <a:avLst/>
          </a:prstGeom>
          <a:noFill/>
          <a:ln w="2857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12" name="图片 11" descr="联想截图_2023080815310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89165" y="1470660"/>
            <a:ext cx="1936115" cy="2986405"/>
          </a:xfrm>
          <a:prstGeom prst="rect">
            <a:avLst/>
          </a:prstGeom>
        </p:spPr>
      </p:pic>
      <p:pic>
        <p:nvPicPr>
          <p:cNvPr id="18" name="图片 17" descr="联想截图_2023080815320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46310" y="1734820"/>
            <a:ext cx="1957705" cy="243776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 14"/>
          <p:cNvSpPr/>
          <p:nvPr/>
        </p:nvSpPr>
        <p:spPr>
          <a:xfrm>
            <a:off x="883285" y="906145"/>
            <a:ext cx="10815955" cy="5535930"/>
          </a:xfrm>
          <a:custGeom>
            <a:avLst/>
            <a:gdLst>
              <a:gd name="connsiteX0" fmla="*/ 0 w 17033"/>
              <a:gd name="connsiteY0" fmla="*/ 35 h 8207"/>
              <a:gd name="connsiteX1" fmla="*/ 7398 w 17033"/>
              <a:gd name="connsiteY1" fmla="*/ 15 h 8207"/>
              <a:gd name="connsiteX2" fmla="*/ 8522 w 17033"/>
              <a:gd name="connsiteY2" fmla="*/ 314 h 8207"/>
              <a:gd name="connsiteX3" fmla="*/ 9555 w 17033"/>
              <a:gd name="connsiteY3" fmla="*/ 0 h 8207"/>
              <a:gd name="connsiteX4" fmla="*/ 17033 w 17033"/>
              <a:gd name="connsiteY4" fmla="*/ 35 h 8207"/>
              <a:gd name="connsiteX5" fmla="*/ 17033 w 17033"/>
              <a:gd name="connsiteY5" fmla="*/ 8202 h 8207"/>
              <a:gd name="connsiteX6" fmla="*/ 9376 w 17033"/>
              <a:gd name="connsiteY6" fmla="*/ 8207 h 8207"/>
              <a:gd name="connsiteX7" fmla="*/ 8477 w 17033"/>
              <a:gd name="connsiteY7" fmla="*/ 7892 h 8207"/>
              <a:gd name="connsiteX8" fmla="*/ 7533 w 17033"/>
              <a:gd name="connsiteY8" fmla="*/ 8192 h 8207"/>
              <a:gd name="connsiteX9" fmla="*/ 0 w 17033"/>
              <a:gd name="connsiteY9" fmla="*/ 8202 h 8207"/>
              <a:gd name="connsiteX10" fmla="*/ 0 w 17033"/>
              <a:gd name="connsiteY10" fmla="*/ 35 h 8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7033" h="8207">
                <a:moveTo>
                  <a:pt x="0" y="35"/>
                </a:moveTo>
                <a:lnTo>
                  <a:pt x="7398" y="15"/>
                </a:lnTo>
                <a:lnTo>
                  <a:pt x="8522" y="314"/>
                </a:lnTo>
                <a:lnTo>
                  <a:pt x="9555" y="0"/>
                </a:lnTo>
                <a:lnTo>
                  <a:pt x="17033" y="35"/>
                </a:lnTo>
                <a:lnTo>
                  <a:pt x="17033" y="8202"/>
                </a:lnTo>
                <a:lnTo>
                  <a:pt x="9376" y="8207"/>
                </a:lnTo>
                <a:lnTo>
                  <a:pt x="8477" y="7892"/>
                </a:lnTo>
                <a:lnTo>
                  <a:pt x="7533" y="8192"/>
                </a:lnTo>
                <a:lnTo>
                  <a:pt x="0" y="8202"/>
                </a:lnTo>
                <a:lnTo>
                  <a:pt x="0" y="3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696595" y="692785"/>
            <a:ext cx="10815955" cy="5472000"/>
          </a:xfrm>
          <a:custGeom>
            <a:avLst/>
            <a:gdLst>
              <a:gd name="connsiteX0" fmla="*/ 0 w 17033"/>
              <a:gd name="connsiteY0" fmla="*/ 35 h 8207"/>
              <a:gd name="connsiteX1" fmla="*/ 7398 w 17033"/>
              <a:gd name="connsiteY1" fmla="*/ 15 h 8207"/>
              <a:gd name="connsiteX2" fmla="*/ 8522 w 17033"/>
              <a:gd name="connsiteY2" fmla="*/ 314 h 8207"/>
              <a:gd name="connsiteX3" fmla="*/ 9555 w 17033"/>
              <a:gd name="connsiteY3" fmla="*/ 0 h 8207"/>
              <a:gd name="connsiteX4" fmla="*/ 17033 w 17033"/>
              <a:gd name="connsiteY4" fmla="*/ 35 h 8207"/>
              <a:gd name="connsiteX5" fmla="*/ 17033 w 17033"/>
              <a:gd name="connsiteY5" fmla="*/ 8202 h 8207"/>
              <a:gd name="connsiteX6" fmla="*/ 9376 w 17033"/>
              <a:gd name="connsiteY6" fmla="*/ 8207 h 8207"/>
              <a:gd name="connsiteX7" fmla="*/ 8477 w 17033"/>
              <a:gd name="connsiteY7" fmla="*/ 7892 h 8207"/>
              <a:gd name="connsiteX8" fmla="*/ 7533 w 17033"/>
              <a:gd name="connsiteY8" fmla="*/ 8192 h 8207"/>
              <a:gd name="connsiteX9" fmla="*/ 0 w 17033"/>
              <a:gd name="connsiteY9" fmla="*/ 8202 h 8207"/>
              <a:gd name="connsiteX10" fmla="*/ 0 w 17033"/>
              <a:gd name="connsiteY10" fmla="*/ 35 h 8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7033" h="8207">
                <a:moveTo>
                  <a:pt x="0" y="35"/>
                </a:moveTo>
                <a:lnTo>
                  <a:pt x="7398" y="15"/>
                </a:lnTo>
                <a:lnTo>
                  <a:pt x="8522" y="314"/>
                </a:lnTo>
                <a:lnTo>
                  <a:pt x="9555" y="0"/>
                </a:lnTo>
                <a:lnTo>
                  <a:pt x="17033" y="35"/>
                </a:lnTo>
                <a:lnTo>
                  <a:pt x="17033" y="8202"/>
                </a:lnTo>
                <a:lnTo>
                  <a:pt x="9376" y="8207"/>
                </a:lnTo>
                <a:lnTo>
                  <a:pt x="8477" y="7892"/>
                </a:lnTo>
                <a:lnTo>
                  <a:pt x="7533" y="8192"/>
                </a:lnTo>
                <a:lnTo>
                  <a:pt x="0" y="8202"/>
                </a:lnTo>
                <a:lnTo>
                  <a:pt x="0" y="35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96595" y="2520000"/>
            <a:ext cx="10813415" cy="1259840"/>
          </a:xfrm>
          <a:prstGeom prst="rect">
            <a:avLst/>
          </a:prstGeom>
          <a:solidFill>
            <a:schemeClr val="accent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itle 13"/>
          <p:cNvSpPr>
            <a:spLocks noGrp="1"/>
          </p:cNvSpPr>
          <p:nvPr>
            <p:ph type="title"/>
          </p:nvPr>
        </p:nvSpPr>
        <p:spPr>
          <a:xfrm>
            <a:off x="2668905" y="2860040"/>
            <a:ext cx="4385310" cy="677545"/>
          </a:xfrm>
        </p:spPr>
        <p:txBody>
          <a:bodyPr>
            <a:noAutofit/>
          </a:bodyPr>
          <a:lstStyle/>
          <a:p>
            <a:pPr algn="ctr"/>
            <a:r>
              <a:rPr lang="zh-CN" altLang="en-US" sz="4000" dirty="0">
                <a:solidFill>
                  <a:schemeClr val="accent1">
                    <a:lumMod val="75000"/>
                  </a:schemeClr>
                </a:solidFill>
                <a:latin typeface="+mj-ea"/>
                <a:sym typeface="思源黑体旧字形 ExtraLight" panose="020B0200000000000000" pitchFamily="34" charset="-128"/>
              </a:rPr>
              <a:t>进入平台</a:t>
            </a:r>
            <a:endParaRPr lang="zh-CN" altLang="en-US" sz="4000" dirty="0">
              <a:solidFill>
                <a:schemeClr val="accent1">
                  <a:lumMod val="75000"/>
                </a:schemeClr>
              </a:solidFill>
              <a:latin typeface="+mj-ea"/>
              <a:sym typeface="思源黑体旧字形 ExtraLight" panose="020B0200000000000000" pitchFamily="34" charset="-128"/>
            </a:endParaRPr>
          </a:p>
        </p:txBody>
      </p:sp>
      <p:sp>
        <p:nvSpPr>
          <p:cNvPr id="5" name="MH_Other_1"/>
          <p:cNvSpPr/>
          <p:nvPr>
            <p:custDataLst>
              <p:tags r:id="rId1"/>
            </p:custDataLst>
          </p:nvPr>
        </p:nvSpPr>
        <p:spPr>
          <a:xfrm>
            <a:off x="1043305" y="2431415"/>
            <a:ext cx="2160000" cy="1440000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bg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8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01</a:t>
            </a:r>
            <a:endParaRPr lang="en-US" altLang="zh-CN" sz="4800" b="1" dirty="0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 rot="16200000">
            <a:off x="-1986065" y="3387305"/>
            <a:ext cx="5472000" cy="126365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MH_Other_1"/>
          <p:cNvSpPr/>
          <p:nvPr>
            <p:custDataLst>
              <p:tags r:id="rId2"/>
            </p:custDataLst>
          </p:nvPr>
        </p:nvSpPr>
        <p:spPr>
          <a:xfrm>
            <a:off x="811530" y="2430000"/>
            <a:ext cx="2160000" cy="1440000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8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01</a:t>
            </a:r>
            <a:endParaRPr lang="en-US" altLang="zh-CN" sz="4800" b="1" dirty="0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611658" y="1574325"/>
            <a:ext cx="4435021" cy="3229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5" b="1" dirty="0">
                <a:solidFill>
                  <a:schemeClr val="accent1">
                    <a:alpha val="6000"/>
                  </a:schemeClr>
                </a:solidFill>
                <a:latin typeface="Arial" panose="020B0604020202020204" pitchFamily="34" charset="0"/>
                <a:ea typeface="印品黑体" panose="00000500000000000000" pitchFamily="2" charset="-122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en-US" altLang="zh-CN" sz="20985" b="1" dirty="0">
              <a:solidFill>
                <a:schemeClr val="accent1">
                  <a:alpha val="6000"/>
                </a:schemeClr>
              </a:solidFill>
              <a:latin typeface="Arial" panose="020B0604020202020204" pitchFamily="34" charset="0"/>
              <a:ea typeface="印品黑体" panose="00000500000000000000" pitchFamily="2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2426739" y="2002546"/>
            <a:ext cx="2505075" cy="2562225"/>
          </a:xfrm>
          <a:prstGeom prst="rect">
            <a:avLst/>
          </a:prstGeom>
          <a:solidFill>
            <a:schemeClr val="accent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dirty="0">
                <a:sym typeface="+mn-ea"/>
              </a:rPr>
              <a:t>/</a:t>
            </a:r>
            <a:endParaRPr lang="en-US" altLang="zh-CN" dirty="0"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6313170"/>
            <a:ext cx="12192000" cy="545465"/>
          </a:xfrm>
          <a:prstGeom prst="rect">
            <a:avLst/>
          </a:prstGeom>
          <a:solidFill>
            <a:schemeClr val="accent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871855" y="949325"/>
            <a:ext cx="7928610" cy="1060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n-ea"/>
                <a:cs typeface="+mn-ea"/>
              </a:rPr>
              <a:t>操作说明</a:t>
            </a:r>
            <a:endParaRPr lang="zh-CN" altLang="en-US" sz="1400" b="1" dirty="0">
              <a:solidFill>
                <a:schemeClr val="tx2">
                  <a:lumMod val="75000"/>
                  <a:lumOff val="25000"/>
                </a:schemeClr>
              </a:solidFill>
              <a:latin typeface="+mn-ea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您可以使用手机微信或浏览器的“扫一扫”功能扫码下载。</a:t>
            </a:r>
            <a:endParaRPr lang="zh-CN" altLang="en-US" sz="14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sz="14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并在app内完成注册、登录和</a:t>
            </a:r>
            <a:r>
              <a:rPr sz="1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L</a:t>
            </a:r>
            <a:r>
              <a:rPr lang="en-US" sz="1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v</a:t>
            </a:r>
            <a:r>
              <a:rPr sz="1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4等级</a:t>
            </a:r>
            <a:r>
              <a:rPr sz="14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实名认证。</a:t>
            </a:r>
            <a:endParaRPr lang="zh-CN" altLang="en-US" sz="14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426" y="2134649"/>
            <a:ext cx="2329701" cy="229802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34060" y="1116330"/>
            <a:ext cx="137795" cy="1549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6" name="千图PPT彼岸天：ID 8661124库_组合 1"/>
          <p:cNvGrpSpPr/>
          <p:nvPr>
            <p:custDataLst>
              <p:tags r:id="rId3"/>
            </p:custDataLst>
          </p:nvPr>
        </p:nvGrpSpPr>
        <p:grpSpPr>
          <a:xfrm>
            <a:off x="1857070" y="4045207"/>
            <a:ext cx="3227942" cy="1250315"/>
            <a:chOff x="1156300" y="1626988"/>
            <a:chExt cx="4299333" cy="1738533"/>
          </a:xfrm>
        </p:grpSpPr>
        <p:grpSp>
          <p:nvGrpSpPr>
            <p:cNvPr id="7" name="Group 8"/>
            <p:cNvGrpSpPr/>
            <p:nvPr/>
          </p:nvGrpSpPr>
          <p:grpSpPr>
            <a:xfrm rot="20576993">
              <a:off x="1156300" y="1626988"/>
              <a:ext cx="792360" cy="1738533"/>
              <a:chOff x="6395670" y="1198621"/>
              <a:chExt cx="1175560" cy="2579320"/>
            </a:xfrm>
          </p:grpSpPr>
          <p:sp>
            <p:nvSpPr>
              <p:cNvPr id="34" name="Oval 5"/>
              <p:cNvSpPr/>
              <p:nvPr/>
            </p:nvSpPr>
            <p:spPr>
              <a:xfrm>
                <a:off x="6395670" y="1198621"/>
                <a:ext cx="1162050" cy="1162050"/>
              </a:xfrm>
              <a:prstGeom prst="ellipse">
                <a:avLst/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5" name="Isosceles Triangle 6"/>
              <p:cNvSpPr/>
              <p:nvPr/>
            </p:nvSpPr>
            <p:spPr>
              <a:xfrm flipV="1">
                <a:off x="6409180" y="1834589"/>
                <a:ext cx="1162050" cy="1943352"/>
              </a:xfrm>
              <a:prstGeom prst="triangle">
                <a:avLst/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/>
              </a:p>
            </p:txBody>
          </p:sp>
        </p:grpSp>
        <p:sp>
          <p:nvSpPr>
            <p:cNvPr id="10" name="Arrow: Pentagon 9"/>
            <p:cNvSpPr/>
            <p:nvPr/>
          </p:nvSpPr>
          <p:spPr>
            <a:xfrm>
              <a:off x="1914420" y="2505575"/>
              <a:ext cx="3541213" cy="833507"/>
            </a:xfrm>
            <a:prstGeom prst="homePlate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14" name="Right Triangle 10"/>
            <p:cNvSpPr/>
            <p:nvPr/>
          </p:nvSpPr>
          <p:spPr>
            <a:xfrm>
              <a:off x="1918022" y="2500312"/>
              <a:ext cx="838202" cy="838202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19" name="Rectangle 32"/>
            <p:cNvSpPr/>
            <p:nvPr/>
          </p:nvSpPr>
          <p:spPr>
            <a:xfrm>
              <a:off x="3039017" y="2773536"/>
              <a:ext cx="1384935" cy="276860"/>
            </a:xfrm>
            <a:prstGeom prst="rect">
              <a:avLst/>
            </a:prstGeom>
          </p:spPr>
          <p:txBody>
            <a:bodyPr wrap="none" lIns="72000" tIns="0" rIns="72000" bIns="0"/>
            <a:lstStyle/>
            <a:p>
              <a:pPr lvl="0" defTabSz="913765">
                <a:defRPr/>
              </a:pPr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爱山东</a:t>
              </a:r>
              <a:r>
                <a:rPr lang="en-US" altLang="zh-CN" sz="1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 APP</a:t>
              </a:r>
              <a:endParaRPr lang="en-US" altLang="zh-CN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sp>
        <p:nvSpPr>
          <p:cNvPr id="27" name="矩形 26"/>
          <p:cNvSpPr/>
          <p:nvPr/>
        </p:nvSpPr>
        <p:spPr>
          <a:xfrm>
            <a:off x="0" y="-21590"/>
            <a:ext cx="12192000" cy="706755"/>
          </a:xfrm>
          <a:prstGeom prst="rect">
            <a:avLst/>
          </a:prstGeom>
          <a:solidFill>
            <a:srgbClr val="70A0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MH_Other_1"/>
          <p:cNvSpPr/>
          <p:nvPr>
            <p:custDataLst>
              <p:tags r:id="rId4"/>
            </p:custDataLst>
          </p:nvPr>
        </p:nvSpPr>
        <p:spPr>
          <a:xfrm>
            <a:off x="136525" y="-19050"/>
            <a:ext cx="2880000" cy="720000"/>
          </a:xfrm>
          <a:custGeom>
            <a:avLst/>
            <a:gdLst>
              <a:gd name="connsiteX0" fmla="*/ 0 w 3898"/>
              <a:gd name="connsiteY0" fmla="*/ 15 h 1154"/>
              <a:gd name="connsiteX1" fmla="*/ 3178 w 3898"/>
              <a:gd name="connsiteY1" fmla="*/ 0 h 1154"/>
              <a:gd name="connsiteX2" fmla="*/ 3898 w 3898"/>
              <a:gd name="connsiteY2" fmla="*/ 1154 h 1154"/>
              <a:gd name="connsiteX3" fmla="*/ 2631 w 3898"/>
              <a:gd name="connsiteY3" fmla="*/ 1129 h 1154"/>
              <a:gd name="connsiteX4" fmla="*/ 0 w 3898"/>
              <a:gd name="connsiteY4" fmla="*/ 1129 h 1154"/>
              <a:gd name="connsiteX5" fmla="*/ 0 w 3898"/>
              <a:gd name="connsiteY5" fmla="*/ 15 h 1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98" h="1154">
                <a:moveTo>
                  <a:pt x="0" y="15"/>
                </a:moveTo>
                <a:lnTo>
                  <a:pt x="3178" y="0"/>
                </a:lnTo>
                <a:lnTo>
                  <a:pt x="3898" y="1154"/>
                </a:lnTo>
                <a:lnTo>
                  <a:pt x="2631" y="1129"/>
                </a:lnTo>
                <a:lnTo>
                  <a:pt x="0" y="1129"/>
                </a:lnTo>
                <a:lnTo>
                  <a:pt x="0" y="15"/>
                </a:lnTo>
                <a:close/>
              </a:path>
            </a:pathLst>
          </a:custGeom>
          <a:solidFill>
            <a:schemeClr val="bg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4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APP</a:t>
            </a:r>
            <a:r>
              <a:rPr lang="zh-CN" altLang="en-US" sz="24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登录</a:t>
            </a:r>
            <a:endParaRPr lang="zh-CN" altLang="en-US" sz="2400" b="1" dirty="0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29" name="MH_Other_1"/>
          <p:cNvSpPr/>
          <p:nvPr>
            <p:custDataLst>
              <p:tags r:id="rId5"/>
            </p:custDataLst>
          </p:nvPr>
        </p:nvSpPr>
        <p:spPr>
          <a:xfrm>
            <a:off x="0" y="-28575"/>
            <a:ext cx="2879725" cy="720090"/>
          </a:xfrm>
          <a:custGeom>
            <a:avLst/>
            <a:gdLst>
              <a:gd name="connsiteX0" fmla="*/ 0 w 4535"/>
              <a:gd name="connsiteY0" fmla="*/ 15 h 1134"/>
              <a:gd name="connsiteX1" fmla="*/ 3698 w 4535"/>
              <a:gd name="connsiteY1" fmla="*/ 0 h 1134"/>
              <a:gd name="connsiteX2" fmla="*/ 4535 w 4535"/>
              <a:gd name="connsiteY2" fmla="*/ 1134 h 1134"/>
              <a:gd name="connsiteX3" fmla="*/ 0 w 4535"/>
              <a:gd name="connsiteY3" fmla="*/ 1125 h 1134"/>
              <a:gd name="connsiteX4" fmla="*/ 0 w 4535"/>
              <a:gd name="connsiteY4" fmla="*/ 15 h 1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35" h="1134">
                <a:moveTo>
                  <a:pt x="0" y="15"/>
                </a:moveTo>
                <a:lnTo>
                  <a:pt x="3698" y="0"/>
                </a:lnTo>
                <a:lnTo>
                  <a:pt x="4535" y="1134"/>
                </a:lnTo>
                <a:lnTo>
                  <a:pt x="0" y="1125"/>
                </a:lnTo>
                <a:lnTo>
                  <a:pt x="0" y="1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0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01-</a:t>
            </a:r>
            <a:r>
              <a:rPr lang="zh-CN" altLang="en-US" sz="20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进入平台</a:t>
            </a:r>
            <a:endParaRPr lang="zh-CN" altLang="en-US" sz="2000" b="1" dirty="0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pic>
        <p:nvPicPr>
          <p:cNvPr id="33" name="图片 32" descr="爱山东首页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b="1336"/>
          <a:stretch>
            <a:fillRect/>
          </a:stretch>
        </p:blipFill>
        <p:spPr>
          <a:xfrm>
            <a:off x="5645785" y="1480185"/>
            <a:ext cx="2002155" cy="4281805"/>
          </a:xfrm>
          <a:prstGeom prst="rect">
            <a:avLst/>
          </a:prstGeom>
          <a:ln w="12700">
            <a:solidFill>
              <a:schemeClr val="accent1">
                <a:lumMod val="40000"/>
                <a:lumOff val="60000"/>
              </a:schemeClr>
            </a:solidFill>
          </a:ln>
        </p:spPr>
      </p:pic>
      <p:pic>
        <p:nvPicPr>
          <p:cNvPr id="2" name="图片 1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t="2312"/>
          <a:stretch>
            <a:fillRect/>
          </a:stretch>
        </p:blipFill>
        <p:spPr>
          <a:xfrm>
            <a:off x="8281670" y="2433320"/>
            <a:ext cx="3439160" cy="995680"/>
          </a:xfrm>
          <a:prstGeom prst="rect">
            <a:avLst/>
          </a:prstGeom>
          <a:ln w="12700">
            <a:solidFill>
              <a:schemeClr val="accent1">
                <a:lumMod val="40000"/>
                <a:lumOff val="60000"/>
              </a:schemeClr>
            </a:solidFill>
          </a:ln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8208645" y="4565015"/>
            <a:ext cx="3782695" cy="1124585"/>
          </a:xfrm>
          <a:prstGeom prst="rect">
            <a:avLst/>
          </a:prstGeom>
          <a:ln w="12700">
            <a:solidFill>
              <a:schemeClr val="accent1">
                <a:lumMod val="40000"/>
                <a:lumOff val="60000"/>
              </a:schemeClr>
            </a:solidFill>
          </a:ln>
        </p:spPr>
      </p:pic>
      <p:sp>
        <p:nvSpPr>
          <p:cNvPr id="11" name="矩形 10"/>
          <p:cNvSpPr/>
          <p:nvPr>
            <p:custDataLst>
              <p:tags r:id="rId12"/>
            </p:custDataLst>
          </p:nvPr>
        </p:nvSpPr>
        <p:spPr>
          <a:xfrm>
            <a:off x="5550535" y="7354570"/>
            <a:ext cx="385445" cy="445135"/>
          </a:xfrm>
          <a:prstGeom prst="rect">
            <a:avLst/>
          </a:prstGeom>
          <a:noFill/>
          <a:ln w="412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10997565" y="2421890"/>
            <a:ext cx="692150" cy="683260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矩形 12"/>
          <p:cNvSpPr/>
          <p:nvPr>
            <p:custDataLst>
              <p:tags r:id="rId13"/>
            </p:custDataLst>
          </p:nvPr>
        </p:nvSpPr>
        <p:spPr>
          <a:xfrm>
            <a:off x="8361680" y="5006340"/>
            <a:ext cx="692150" cy="683260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14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圆角矩形 67"/>
          <p:cNvSpPr/>
          <p:nvPr/>
        </p:nvSpPr>
        <p:spPr>
          <a:xfrm>
            <a:off x="504825" y="2127885"/>
            <a:ext cx="9352915" cy="4575810"/>
          </a:xfrm>
          <a:prstGeom prst="roundRect">
            <a:avLst/>
          </a:prstGeom>
          <a:solidFill>
            <a:schemeClr val="accent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en-US" altLang="zh-CN" dirty="0">
              <a:sym typeface="+mn-ea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0" y="-21590"/>
            <a:ext cx="12192000" cy="706755"/>
          </a:xfrm>
          <a:prstGeom prst="rect">
            <a:avLst/>
          </a:prstGeom>
          <a:solidFill>
            <a:srgbClr val="70A0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MH_Other_1"/>
          <p:cNvSpPr/>
          <p:nvPr>
            <p:custDataLst>
              <p:tags r:id="rId1"/>
            </p:custDataLst>
          </p:nvPr>
        </p:nvSpPr>
        <p:spPr>
          <a:xfrm>
            <a:off x="136525" y="-19050"/>
            <a:ext cx="2880000" cy="720000"/>
          </a:xfrm>
          <a:custGeom>
            <a:avLst/>
            <a:gdLst>
              <a:gd name="connsiteX0" fmla="*/ 0 w 3898"/>
              <a:gd name="connsiteY0" fmla="*/ 15 h 1154"/>
              <a:gd name="connsiteX1" fmla="*/ 3178 w 3898"/>
              <a:gd name="connsiteY1" fmla="*/ 0 h 1154"/>
              <a:gd name="connsiteX2" fmla="*/ 3898 w 3898"/>
              <a:gd name="connsiteY2" fmla="*/ 1154 h 1154"/>
              <a:gd name="connsiteX3" fmla="*/ 2631 w 3898"/>
              <a:gd name="connsiteY3" fmla="*/ 1129 h 1154"/>
              <a:gd name="connsiteX4" fmla="*/ 0 w 3898"/>
              <a:gd name="connsiteY4" fmla="*/ 1129 h 1154"/>
              <a:gd name="connsiteX5" fmla="*/ 0 w 3898"/>
              <a:gd name="connsiteY5" fmla="*/ 15 h 1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98" h="1154">
                <a:moveTo>
                  <a:pt x="0" y="15"/>
                </a:moveTo>
                <a:lnTo>
                  <a:pt x="3178" y="0"/>
                </a:lnTo>
                <a:lnTo>
                  <a:pt x="3898" y="1154"/>
                </a:lnTo>
                <a:lnTo>
                  <a:pt x="2631" y="1129"/>
                </a:lnTo>
                <a:lnTo>
                  <a:pt x="0" y="1129"/>
                </a:lnTo>
                <a:lnTo>
                  <a:pt x="0" y="15"/>
                </a:lnTo>
                <a:close/>
              </a:path>
            </a:pathLst>
          </a:custGeom>
          <a:solidFill>
            <a:schemeClr val="bg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4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APP</a:t>
            </a:r>
            <a:r>
              <a:rPr lang="zh-CN" altLang="en-US" sz="24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登录</a:t>
            </a:r>
            <a:endParaRPr lang="zh-CN" altLang="en-US" sz="2400" b="1" dirty="0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45" name="MH_Other_1"/>
          <p:cNvSpPr/>
          <p:nvPr>
            <p:custDataLst>
              <p:tags r:id="rId2"/>
            </p:custDataLst>
          </p:nvPr>
        </p:nvSpPr>
        <p:spPr>
          <a:xfrm>
            <a:off x="0" y="-28575"/>
            <a:ext cx="2879725" cy="720090"/>
          </a:xfrm>
          <a:custGeom>
            <a:avLst/>
            <a:gdLst>
              <a:gd name="connsiteX0" fmla="*/ 0 w 4535"/>
              <a:gd name="connsiteY0" fmla="*/ 15 h 1134"/>
              <a:gd name="connsiteX1" fmla="*/ 3698 w 4535"/>
              <a:gd name="connsiteY1" fmla="*/ 0 h 1134"/>
              <a:gd name="connsiteX2" fmla="*/ 4535 w 4535"/>
              <a:gd name="connsiteY2" fmla="*/ 1134 h 1134"/>
              <a:gd name="connsiteX3" fmla="*/ 0 w 4535"/>
              <a:gd name="connsiteY3" fmla="*/ 1125 h 1134"/>
              <a:gd name="connsiteX4" fmla="*/ 0 w 4535"/>
              <a:gd name="connsiteY4" fmla="*/ 15 h 1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35" h="1134">
                <a:moveTo>
                  <a:pt x="0" y="15"/>
                </a:moveTo>
                <a:lnTo>
                  <a:pt x="3698" y="0"/>
                </a:lnTo>
                <a:lnTo>
                  <a:pt x="4535" y="1134"/>
                </a:lnTo>
                <a:lnTo>
                  <a:pt x="0" y="1125"/>
                </a:lnTo>
                <a:lnTo>
                  <a:pt x="0" y="1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0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01-</a:t>
            </a:r>
            <a:r>
              <a:rPr lang="zh-CN" altLang="en-US" sz="20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进入平台</a:t>
            </a:r>
            <a:endParaRPr lang="zh-CN" altLang="en-US" sz="2000" b="1" dirty="0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26695" y="1211580"/>
            <a:ext cx="116376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</a:t>
            </a:r>
            <a:r>
              <a:rPr sz="12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、爱山东首页，左上角选择【</a:t>
            </a:r>
            <a:r>
              <a:rPr lang="zh-CN" sz="12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山东省</a:t>
            </a:r>
            <a:r>
              <a:rPr sz="12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】</a:t>
            </a:r>
            <a:endParaRPr sz="12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sz="12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2、</a:t>
            </a:r>
            <a:r>
              <a:rPr lang="zh-CN" sz="12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点击</a:t>
            </a:r>
            <a:r>
              <a:rPr sz="12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【</a:t>
            </a:r>
            <a:r>
              <a:rPr lang="zh-CN" sz="12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入学报名</a:t>
            </a:r>
            <a:r>
              <a:rPr sz="12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】</a:t>
            </a:r>
            <a:endParaRPr sz="12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sz="12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3、选择【</a:t>
            </a:r>
            <a:r>
              <a:rPr lang="zh-CN" sz="12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泰安市</a:t>
            </a:r>
            <a:r>
              <a:rPr sz="12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】【</a:t>
            </a:r>
            <a:r>
              <a:rPr lang="zh-CN" sz="12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泰山区</a:t>
            </a:r>
            <a:r>
              <a:rPr sz="12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】，点击【确认，去报名】，点击【</a:t>
            </a:r>
            <a:r>
              <a:rPr lang="zh-CN" altLang="en-US" sz="12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义务教育入学服务平台</a:t>
            </a:r>
            <a:r>
              <a:rPr sz="12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】即可进入招生系统。</a:t>
            </a:r>
            <a:endParaRPr sz="12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950595" y="2508885"/>
            <a:ext cx="2331085" cy="3937635"/>
          </a:xfrm>
          <a:prstGeom prst="roundRect">
            <a:avLst>
              <a:gd name="adj" fmla="val 12457"/>
            </a:avLst>
          </a:prstGeom>
          <a:solidFill>
            <a:srgbClr val="F1F6FD"/>
          </a:solidFill>
          <a:ln w="19050"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50" name="组合 49"/>
          <p:cNvGrpSpPr/>
          <p:nvPr/>
        </p:nvGrpSpPr>
        <p:grpSpPr>
          <a:xfrm>
            <a:off x="319405" y="912495"/>
            <a:ext cx="1113155" cy="349250"/>
            <a:chOff x="2858" y="1527"/>
            <a:chExt cx="1753" cy="550"/>
          </a:xfrm>
        </p:grpSpPr>
        <p:sp>
          <p:nvSpPr>
            <p:cNvPr id="22" name="对角圆角矩形 21"/>
            <p:cNvSpPr/>
            <p:nvPr/>
          </p:nvSpPr>
          <p:spPr>
            <a:xfrm>
              <a:off x="2858" y="1527"/>
              <a:ext cx="1753" cy="550"/>
            </a:xfrm>
            <a:prstGeom prst="round2Diag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2933" y="1585"/>
              <a:ext cx="1603" cy="43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12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爱山东</a:t>
              </a:r>
              <a:r>
                <a:rPr lang="en-US" altLang="zh-CN" sz="12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APP</a:t>
              </a:r>
              <a:endParaRPr lang="en-US" altLang="zh-CN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sp>
        <p:nvSpPr>
          <p:cNvPr id="23" name="下箭头 22"/>
          <p:cNvSpPr/>
          <p:nvPr/>
        </p:nvSpPr>
        <p:spPr>
          <a:xfrm>
            <a:off x="1111885" y="2127885"/>
            <a:ext cx="255905" cy="292735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1407795" y="2208530"/>
            <a:ext cx="955040" cy="275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1200" b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爱山东</a:t>
            </a:r>
            <a:r>
              <a:rPr lang="en-US" altLang="zh-CN" sz="1200" b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APP</a:t>
            </a:r>
            <a:endParaRPr lang="en-US" altLang="zh-CN" sz="1200" b="1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59" name="圆角矩形 58"/>
          <p:cNvSpPr/>
          <p:nvPr/>
        </p:nvSpPr>
        <p:spPr>
          <a:xfrm>
            <a:off x="5377815" y="2221230"/>
            <a:ext cx="2362835" cy="4481830"/>
          </a:xfrm>
          <a:prstGeom prst="roundRect">
            <a:avLst>
              <a:gd name="adj" fmla="val 12457"/>
            </a:avLst>
          </a:prstGeom>
          <a:solidFill>
            <a:srgbClr val="F1F6FD"/>
          </a:solidFill>
          <a:ln w="19050"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1" name="矩形 70"/>
          <p:cNvSpPr/>
          <p:nvPr/>
        </p:nvSpPr>
        <p:spPr>
          <a:xfrm>
            <a:off x="0" y="6912610"/>
            <a:ext cx="12192000" cy="231140"/>
          </a:xfrm>
          <a:prstGeom prst="rect">
            <a:avLst/>
          </a:prstGeom>
          <a:solidFill>
            <a:schemeClr val="accent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下箭头 11"/>
          <p:cNvSpPr/>
          <p:nvPr>
            <p:custDataLst>
              <p:tags r:id="rId3"/>
            </p:custDataLst>
          </p:nvPr>
        </p:nvSpPr>
        <p:spPr>
          <a:xfrm rot="16200000" flipH="1">
            <a:off x="4220210" y="3843655"/>
            <a:ext cx="255905" cy="1085850"/>
          </a:xfrm>
          <a:prstGeom prst="down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矩形 12"/>
          <p:cNvSpPr/>
          <p:nvPr>
            <p:custDataLst>
              <p:tags r:id="rId4"/>
            </p:custDataLst>
          </p:nvPr>
        </p:nvSpPr>
        <p:spPr>
          <a:xfrm>
            <a:off x="1539240" y="4326890"/>
            <a:ext cx="692150" cy="683260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3" name="图片 2" descr="联想截图_20230808145407"/>
          <p:cNvPicPr>
            <a:picLocks noChangeAspect="1"/>
          </p:cNvPicPr>
          <p:nvPr/>
        </p:nvPicPr>
        <p:blipFill>
          <a:blip r:embed="rId5"/>
          <a:srcRect b="29806"/>
          <a:stretch>
            <a:fillRect/>
          </a:stretch>
        </p:blipFill>
        <p:spPr>
          <a:xfrm>
            <a:off x="968375" y="2809240"/>
            <a:ext cx="2271395" cy="3348355"/>
          </a:xfrm>
          <a:prstGeom prst="rect">
            <a:avLst/>
          </a:prstGeom>
        </p:spPr>
      </p:pic>
      <p:pic>
        <p:nvPicPr>
          <p:cNvPr id="5" name="图片 4" descr="联想截图_2023080814532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08930" y="2461895"/>
            <a:ext cx="2273935" cy="3940175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圆角矩形 62"/>
          <p:cNvSpPr/>
          <p:nvPr/>
        </p:nvSpPr>
        <p:spPr>
          <a:xfrm>
            <a:off x="399415" y="1517871"/>
            <a:ext cx="6085840" cy="5200015"/>
          </a:xfrm>
          <a:prstGeom prst="roundRect">
            <a:avLst/>
          </a:prstGeom>
          <a:solidFill>
            <a:schemeClr val="accent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en-US" altLang="zh-CN" dirty="0">
              <a:sym typeface="+mn-ea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0" y="-21590"/>
            <a:ext cx="12192000" cy="706755"/>
          </a:xfrm>
          <a:prstGeom prst="rect">
            <a:avLst/>
          </a:prstGeom>
          <a:solidFill>
            <a:srgbClr val="70A0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MH_Other_1"/>
          <p:cNvSpPr/>
          <p:nvPr>
            <p:custDataLst>
              <p:tags r:id="rId1"/>
            </p:custDataLst>
          </p:nvPr>
        </p:nvSpPr>
        <p:spPr>
          <a:xfrm>
            <a:off x="136525" y="-19050"/>
            <a:ext cx="2880000" cy="720000"/>
          </a:xfrm>
          <a:custGeom>
            <a:avLst/>
            <a:gdLst>
              <a:gd name="connsiteX0" fmla="*/ 0 w 3898"/>
              <a:gd name="connsiteY0" fmla="*/ 15 h 1154"/>
              <a:gd name="connsiteX1" fmla="*/ 3178 w 3898"/>
              <a:gd name="connsiteY1" fmla="*/ 0 h 1154"/>
              <a:gd name="connsiteX2" fmla="*/ 3898 w 3898"/>
              <a:gd name="connsiteY2" fmla="*/ 1154 h 1154"/>
              <a:gd name="connsiteX3" fmla="*/ 2631 w 3898"/>
              <a:gd name="connsiteY3" fmla="*/ 1129 h 1154"/>
              <a:gd name="connsiteX4" fmla="*/ 0 w 3898"/>
              <a:gd name="connsiteY4" fmla="*/ 1129 h 1154"/>
              <a:gd name="connsiteX5" fmla="*/ 0 w 3898"/>
              <a:gd name="connsiteY5" fmla="*/ 15 h 1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98" h="1154">
                <a:moveTo>
                  <a:pt x="0" y="15"/>
                </a:moveTo>
                <a:lnTo>
                  <a:pt x="3178" y="0"/>
                </a:lnTo>
                <a:lnTo>
                  <a:pt x="3898" y="1154"/>
                </a:lnTo>
                <a:lnTo>
                  <a:pt x="2631" y="1129"/>
                </a:lnTo>
                <a:lnTo>
                  <a:pt x="0" y="1129"/>
                </a:lnTo>
                <a:lnTo>
                  <a:pt x="0" y="15"/>
                </a:lnTo>
                <a:close/>
              </a:path>
            </a:pathLst>
          </a:custGeom>
          <a:solidFill>
            <a:schemeClr val="bg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4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APP</a:t>
            </a:r>
            <a:r>
              <a:rPr lang="zh-CN" altLang="en-US" sz="24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登录</a:t>
            </a:r>
            <a:endParaRPr lang="zh-CN" altLang="en-US" sz="2400" b="1" dirty="0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45" name="MH_Other_1"/>
          <p:cNvSpPr/>
          <p:nvPr>
            <p:custDataLst>
              <p:tags r:id="rId2"/>
            </p:custDataLst>
          </p:nvPr>
        </p:nvSpPr>
        <p:spPr>
          <a:xfrm>
            <a:off x="0" y="-28575"/>
            <a:ext cx="2879725" cy="720090"/>
          </a:xfrm>
          <a:custGeom>
            <a:avLst/>
            <a:gdLst>
              <a:gd name="connsiteX0" fmla="*/ 0 w 4535"/>
              <a:gd name="connsiteY0" fmla="*/ 15 h 1134"/>
              <a:gd name="connsiteX1" fmla="*/ 3698 w 4535"/>
              <a:gd name="connsiteY1" fmla="*/ 0 h 1134"/>
              <a:gd name="connsiteX2" fmla="*/ 4535 w 4535"/>
              <a:gd name="connsiteY2" fmla="*/ 1134 h 1134"/>
              <a:gd name="connsiteX3" fmla="*/ 0 w 4535"/>
              <a:gd name="connsiteY3" fmla="*/ 1125 h 1134"/>
              <a:gd name="connsiteX4" fmla="*/ 0 w 4535"/>
              <a:gd name="connsiteY4" fmla="*/ 15 h 1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35" h="1134">
                <a:moveTo>
                  <a:pt x="0" y="15"/>
                </a:moveTo>
                <a:lnTo>
                  <a:pt x="3698" y="0"/>
                </a:lnTo>
                <a:lnTo>
                  <a:pt x="4535" y="1134"/>
                </a:lnTo>
                <a:lnTo>
                  <a:pt x="0" y="1125"/>
                </a:lnTo>
                <a:lnTo>
                  <a:pt x="0" y="1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0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01-</a:t>
            </a:r>
            <a:r>
              <a:rPr lang="zh-CN" altLang="en-US" sz="20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进入平台</a:t>
            </a:r>
            <a:endParaRPr lang="zh-CN" altLang="en-US" sz="2000" b="1" dirty="0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7649210" y="945515"/>
            <a:ext cx="37553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点击</a:t>
            </a:r>
            <a:r>
              <a:rPr lang="zh-CN" altLang="en-US" sz="14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【进入平台</a:t>
            </a:r>
            <a:r>
              <a:rPr lang="zh-CN" altLang="en-US" sz="14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】，</a:t>
            </a:r>
            <a:r>
              <a:rPr lang="zh-CN" altLang="en-US" sz="14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即可进入平台首页</a:t>
            </a:r>
            <a:r>
              <a:rPr lang="zh-CN" altLang="en-US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lang="zh-CN" altLang="en-US" sz="16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71855" y="987425"/>
            <a:ext cx="5215814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n-ea"/>
                <a:ea typeface="微软雅黑" panose="020B0503020204020204" charset="-122"/>
                <a:cs typeface="+mn-ea"/>
              </a:rPr>
              <a:t>操作</a:t>
            </a:r>
            <a:r>
              <a:rPr lang="zh-CN" altLang="en-US" sz="1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n-ea"/>
                <a:ea typeface="微软雅黑" panose="020B0503020204020204" charset="-122"/>
                <a:cs typeface="+mn-ea"/>
              </a:rPr>
              <a:t>说明</a:t>
            </a:r>
            <a:endParaRPr lang="zh-CN" altLang="en-US" sz="1400" b="1" dirty="0">
              <a:solidFill>
                <a:schemeClr val="tx2">
                  <a:lumMod val="75000"/>
                  <a:lumOff val="25000"/>
                </a:schemeClr>
              </a:solidFill>
              <a:latin typeface="+mn-ea"/>
              <a:ea typeface="微软雅黑" panose="020B0503020204020204" charset="-122"/>
              <a:cs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34060" y="1116330"/>
            <a:ext cx="137795" cy="1549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6" name="圆角矩形 25"/>
          <p:cNvSpPr/>
          <p:nvPr/>
        </p:nvSpPr>
        <p:spPr>
          <a:xfrm>
            <a:off x="886460" y="1746885"/>
            <a:ext cx="2107565" cy="4720590"/>
          </a:xfrm>
          <a:prstGeom prst="roundRect">
            <a:avLst>
              <a:gd name="adj" fmla="val 12457"/>
            </a:avLst>
          </a:prstGeom>
          <a:solidFill>
            <a:srgbClr val="F1F6FD"/>
          </a:solidFill>
          <a:ln w="19050"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7515860" y="1116330"/>
            <a:ext cx="137795" cy="1549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7" name="文本框 66"/>
          <p:cNvSpPr txBox="1"/>
          <p:nvPr/>
        </p:nvSpPr>
        <p:spPr>
          <a:xfrm>
            <a:off x="4306570" y="3734435"/>
            <a:ext cx="1897380" cy="18326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操作说明</a:t>
            </a:r>
            <a:endParaRPr lang="en-US" altLang="zh-CN" sz="1200" b="1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平台预置了常见问题解答，您在平台使用过程中遇到问题，可进入该模块自行排查解决。</a:t>
            </a:r>
            <a:endParaRPr lang="zh-CN" altLang="en-US" sz="1200" b="1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</a:endParaRPr>
          </a:p>
        </p:txBody>
      </p:sp>
      <p:sp>
        <p:nvSpPr>
          <p:cNvPr id="76" name="圆角矩形 75"/>
          <p:cNvSpPr/>
          <p:nvPr/>
        </p:nvSpPr>
        <p:spPr>
          <a:xfrm>
            <a:off x="7769860" y="1767205"/>
            <a:ext cx="2343785" cy="4548505"/>
          </a:xfrm>
          <a:prstGeom prst="roundRect">
            <a:avLst>
              <a:gd name="adj" fmla="val 12457"/>
            </a:avLst>
          </a:prstGeom>
          <a:solidFill>
            <a:srgbClr val="F1F6FD"/>
          </a:solidFill>
          <a:ln w="19050"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7" name="下箭头 86"/>
          <p:cNvSpPr/>
          <p:nvPr/>
        </p:nvSpPr>
        <p:spPr>
          <a:xfrm rot="16200000" flipH="1">
            <a:off x="6936105" y="3750945"/>
            <a:ext cx="255905" cy="903605"/>
          </a:xfrm>
          <a:prstGeom prst="downArrow">
            <a:avLst/>
          </a:prstGeom>
          <a:solidFill>
            <a:srgbClr val="70A0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07415" y="6448425"/>
            <a:ext cx="3180080" cy="295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—— </a:t>
            </a:r>
            <a:r>
              <a:rPr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具体页面内容以平台为准</a:t>
            </a:r>
            <a:r>
              <a:rPr lang="en-US"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en-US"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—— </a:t>
            </a:r>
            <a:endParaRPr lang="en-US" sz="1000" dirty="0">
              <a:solidFill>
                <a:srgbClr val="70A0E8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53" name="肘形连接符 52"/>
          <p:cNvCxnSpPr/>
          <p:nvPr/>
        </p:nvCxnSpPr>
        <p:spPr>
          <a:xfrm flipV="1">
            <a:off x="2843530" y="4752975"/>
            <a:ext cx="1506855" cy="1473200"/>
          </a:xfrm>
          <a:prstGeom prst="bentConnector3">
            <a:avLst>
              <a:gd name="adj1" fmla="val 50021"/>
            </a:avLst>
          </a:prstGeom>
          <a:ln w="15875" cmpd="sng">
            <a:solidFill>
              <a:schemeClr val="accent6"/>
            </a:solidFill>
            <a:headEnd type="oval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 descr="联想截图_20230808113549"/>
          <p:cNvPicPr>
            <a:picLocks noChangeAspect="1"/>
          </p:cNvPicPr>
          <p:nvPr/>
        </p:nvPicPr>
        <p:blipFill>
          <a:blip r:embed="rId3"/>
          <a:srcRect t="88315" r="2042" b="1919"/>
          <a:stretch>
            <a:fillRect/>
          </a:stretch>
        </p:blipFill>
        <p:spPr>
          <a:xfrm>
            <a:off x="1107440" y="5387975"/>
            <a:ext cx="1736090" cy="927735"/>
          </a:xfrm>
          <a:prstGeom prst="rect">
            <a:avLst/>
          </a:prstGeom>
        </p:spPr>
      </p:pic>
      <p:pic>
        <p:nvPicPr>
          <p:cNvPr id="4" name="图片 3" descr="联想截图_20230808113549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3"/>
          <a:srcRect b="61231"/>
          <a:stretch>
            <a:fillRect/>
          </a:stretch>
        </p:blipFill>
        <p:spPr>
          <a:xfrm>
            <a:off x="1044575" y="1795145"/>
            <a:ext cx="1798955" cy="3738245"/>
          </a:xfrm>
          <a:prstGeom prst="rect">
            <a:avLst/>
          </a:prstGeom>
        </p:spPr>
      </p:pic>
      <p:sp>
        <p:nvSpPr>
          <p:cNvPr id="39" name="矩形 38"/>
          <p:cNvSpPr/>
          <p:nvPr/>
        </p:nvSpPr>
        <p:spPr>
          <a:xfrm>
            <a:off x="1156335" y="3543935"/>
            <a:ext cx="1539875" cy="259080"/>
          </a:xfrm>
          <a:prstGeom prst="rect">
            <a:avLst/>
          </a:prstGeom>
          <a:noFill/>
          <a:ln w="19050"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1156335" y="6010910"/>
            <a:ext cx="1686560" cy="278130"/>
          </a:xfrm>
          <a:prstGeom prst="rect">
            <a:avLst/>
          </a:prstGeom>
          <a:noFill/>
          <a:ln w="19050"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联想截图_202308081136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96530" y="2014220"/>
            <a:ext cx="2292985" cy="4114165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圆角矩形 62"/>
          <p:cNvSpPr/>
          <p:nvPr/>
        </p:nvSpPr>
        <p:spPr>
          <a:xfrm>
            <a:off x="399415" y="1517871"/>
            <a:ext cx="6085840" cy="5200015"/>
          </a:xfrm>
          <a:prstGeom prst="roundRect">
            <a:avLst/>
          </a:prstGeom>
          <a:solidFill>
            <a:schemeClr val="accent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en-US" altLang="zh-CN" dirty="0">
              <a:sym typeface="+mn-ea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0" y="-21590"/>
            <a:ext cx="12192000" cy="706755"/>
          </a:xfrm>
          <a:prstGeom prst="rect">
            <a:avLst/>
          </a:prstGeom>
          <a:solidFill>
            <a:srgbClr val="70A0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MH_Other_1"/>
          <p:cNvSpPr/>
          <p:nvPr>
            <p:custDataLst>
              <p:tags r:id="rId1"/>
            </p:custDataLst>
          </p:nvPr>
        </p:nvSpPr>
        <p:spPr>
          <a:xfrm>
            <a:off x="136525" y="-19050"/>
            <a:ext cx="2880000" cy="720000"/>
          </a:xfrm>
          <a:custGeom>
            <a:avLst/>
            <a:gdLst>
              <a:gd name="connsiteX0" fmla="*/ 0 w 3898"/>
              <a:gd name="connsiteY0" fmla="*/ 15 h 1154"/>
              <a:gd name="connsiteX1" fmla="*/ 3178 w 3898"/>
              <a:gd name="connsiteY1" fmla="*/ 0 h 1154"/>
              <a:gd name="connsiteX2" fmla="*/ 3898 w 3898"/>
              <a:gd name="connsiteY2" fmla="*/ 1154 h 1154"/>
              <a:gd name="connsiteX3" fmla="*/ 2631 w 3898"/>
              <a:gd name="connsiteY3" fmla="*/ 1129 h 1154"/>
              <a:gd name="connsiteX4" fmla="*/ 0 w 3898"/>
              <a:gd name="connsiteY4" fmla="*/ 1129 h 1154"/>
              <a:gd name="connsiteX5" fmla="*/ 0 w 3898"/>
              <a:gd name="connsiteY5" fmla="*/ 15 h 1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98" h="1154">
                <a:moveTo>
                  <a:pt x="0" y="15"/>
                </a:moveTo>
                <a:lnTo>
                  <a:pt x="3178" y="0"/>
                </a:lnTo>
                <a:lnTo>
                  <a:pt x="3898" y="1154"/>
                </a:lnTo>
                <a:lnTo>
                  <a:pt x="2631" y="1129"/>
                </a:lnTo>
                <a:lnTo>
                  <a:pt x="0" y="1129"/>
                </a:lnTo>
                <a:lnTo>
                  <a:pt x="0" y="15"/>
                </a:lnTo>
                <a:close/>
              </a:path>
            </a:pathLst>
          </a:custGeom>
          <a:solidFill>
            <a:schemeClr val="bg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4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APP</a:t>
            </a:r>
            <a:r>
              <a:rPr lang="zh-CN" altLang="en-US" sz="24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登录</a:t>
            </a:r>
            <a:endParaRPr lang="zh-CN" altLang="en-US" sz="2400" b="1" dirty="0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45" name="MH_Other_1"/>
          <p:cNvSpPr/>
          <p:nvPr>
            <p:custDataLst>
              <p:tags r:id="rId2"/>
            </p:custDataLst>
          </p:nvPr>
        </p:nvSpPr>
        <p:spPr>
          <a:xfrm>
            <a:off x="0" y="-28575"/>
            <a:ext cx="2879725" cy="720090"/>
          </a:xfrm>
          <a:custGeom>
            <a:avLst/>
            <a:gdLst>
              <a:gd name="connsiteX0" fmla="*/ 0 w 4535"/>
              <a:gd name="connsiteY0" fmla="*/ 15 h 1134"/>
              <a:gd name="connsiteX1" fmla="*/ 3698 w 4535"/>
              <a:gd name="connsiteY1" fmla="*/ 0 h 1134"/>
              <a:gd name="connsiteX2" fmla="*/ 4535 w 4535"/>
              <a:gd name="connsiteY2" fmla="*/ 1134 h 1134"/>
              <a:gd name="connsiteX3" fmla="*/ 0 w 4535"/>
              <a:gd name="connsiteY3" fmla="*/ 1125 h 1134"/>
              <a:gd name="connsiteX4" fmla="*/ 0 w 4535"/>
              <a:gd name="connsiteY4" fmla="*/ 15 h 1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35" h="1134">
                <a:moveTo>
                  <a:pt x="0" y="15"/>
                </a:moveTo>
                <a:lnTo>
                  <a:pt x="3698" y="0"/>
                </a:lnTo>
                <a:lnTo>
                  <a:pt x="4535" y="1134"/>
                </a:lnTo>
                <a:lnTo>
                  <a:pt x="0" y="1125"/>
                </a:lnTo>
                <a:lnTo>
                  <a:pt x="0" y="1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0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01-</a:t>
            </a:r>
            <a:r>
              <a:rPr lang="zh-CN" altLang="en-US" sz="20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进入平台</a:t>
            </a:r>
            <a:endParaRPr lang="zh-CN" altLang="en-US" sz="2000" b="1" dirty="0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7649210" y="945515"/>
            <a:ext cx="37553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点击</a:t>
            </a:r>
            <a:r>
              <a:rPr lang="zh-CN" altLang="en-US" sz="14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【</a:t>
            </a:r>
            <a:r>
              <a:rPr lang="zh-CN" altLang="en-US" sz="14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我要报名】，开始报名</a:t>
            </a:r>
            <a:r>
              <a:rPr lang="zh-CN" altLang="en-US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lang="zh-CN" altLang="en-US" sz="16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71855" y="987425"/>
            <a:ext cx="5215814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n-ea"/>
                <a:ea typeface="微软雅黑" panose="020B0503020204020204" charset="-122"/>
                <a:cs typeface="+mn-ea"/>
              </a:rPr>
              <a:t>进入平台首页</a:t>
            </a:r>
            <a:endParaRPr lang="zh-CN" altLang="en-US" sz="1400" b="1" dirty="0">
              <a:solidFill>
                <a:schemeClr val="tx2">
                  <a:lumMod val="75000"/>
                  <a:lumOff val="25000"/>
                </a:schemeClr>
              </a:solidFill>
              <a:latin typeface="+mn-ea"/>
              <a:ea typeface="微软雅黑" panose="020B0503020204020204" charset="-122"/>
              <a:cs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34060" y="1116330"/>
            <a:ext cx="137795" cy="1549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6" name="圆角矩形 25"/>
          <p:cNvSpPr/>
          <p:nvPr/>
        </p:nvSpPr>
        <p:spPr>
          <a:xfrm>
            <a:off x="886460" y="1746885"/>
            <a:ext cx="2107565" cy="4548505"/>
          </a:xfrm>
          <a:prstGeom prst="roundRect">
            <a:avLst>
              <a:gd name="adj" fmla="val 12457"/>
            </a:avLst>
          </a:prstGeom>
          <a:solidFill>
            <a:srgbClr val="F1F6FD"/>
          </a:solidFill>
          <a:ln w="19050"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7515860" y="1116330"/>
            <a:ext cx="137795" cy="1549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7" name="文本框 66"/>
          <p:cNvSpPr txBox="1"/>
          <p:nvPr/>
        </p:nvSpPr>
        <p:spPr>
          <a:xfrm>
            <a:off x="3746500" y="3134578"/>
            <a:ext cx="23437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我的报名</a:t>
            </a:r>
            <a:endParaRPr lang="en-US" altLang="zh-CN" sz="1200" b="1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进入完成报名，后续也可随时进入以查看学校反馈的审核通知。</a:t>
            </a:r>
            <a:endParaRPr lang="zh-CN" altLang="en-US" sz="1200" b="1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7769860" y="1767205"/>
            <a:ext cx="2107565" cy="4548505"/>
            <a:chOff x="4837043" y="1443489"/>
            <a:chExt cx="2517775" cy="5254280"/>
          </a:xfrm>
        </p:grpSpPr>
        <p:sp>
          <p:nvSpPr>
            <p:cNvPr id="76" name="圆角矩形 75"/>
            <p:cNvSpPr/>
            <p:nvPr/>
          </p:nvSpPr>
          <p:spPr>
            <a:xfrm>
              <a:off x="4837043" y="1443489"/>
              <a:ext cx="2517775" cy="5254280"/>
            </a:xfrm>
            <a:prstGeom prst="roundRect">
              <a:avLst>
                <a:gd name="adj" fmla="val 12457"/>
              </a:avLst>
            </a:prstGeom>
            <a:solidFill>
              <a:srgbClr val="F1F6FD"/>
            </a:solidFill>
            <a:ln w="19050"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pic>
          <p:nvPicPr>
            <p:cNvPr id="77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231" b="7231"/>
            <a:stretch>
              <a:fillRect/>
            </a:stretch>
          </p:blipFill>
          <p:spPr bwMode="auto">
            <a:xfrm>
              <a:off x="4974349" y="1740256"/>
              <a:ext cx="2242405" cy="40185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6" name="矩形 85"/>
          <p:cNvSpPr/>
          <p:nvPr/>
        </p:nvSpPr>
        <p:spPr>
          <a:xfrm>
            <a:off x="8318500" y="3843585"/>
            <a:ext cx="1009650" cy="340360"/>
          </a:xfrm>
          <a:prstGeom prst="rect">
            <a:avLst/>
          </a:prstGeom>
          <a:noFill/>
          <a:ln w="19050"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下箭头 86"/>
          <p:cNvSpPr/>
          <p:nvPr/>
        </p:nvSpPr>
        <p:spPr>
          <a:xfrm rot="16200000" flipH="1">
            <a:off x="6936105" y="3386455"/>
            <a:ext cx="255905" cy="903605"/>
          </a:xfrm>
          <a:prstGeom prst="downArrow">
            <a:avLst/>
          </a:prstGeom>
          <a:solidFill>
            <a:srgbClr val="70A0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07415" y="6448425"/>
            <a:ext cx="3180080" cy="295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—— </a:t>
            </a:r>
            <a:r>
              <a:rPr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具体页面内容以平台为准</a:t>
            </a:r>
            <a:r>
              <a:rPr lang="en-US"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en-US"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—— </a:t>
            </a:r>
            <a:endParaRPr lang="en-US" sz="1000" dirty="0">
              <a:solidFill>
                <a:srgbClr val="70A0E8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3" name="图片 2" descr="联想截图_202308081136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0" y="2104390"/>
            <a:ext cx="2063750" cy="3703320"/>
          </a:xfrm>
          <a:prstGeom prst="rect">
            <a:avLst/>
          </a:prstGeom>
        </p:spPr>
      </p:pic>
      <p:sp>
        <p:nvSpPr>
          <p:cNvPr id="41" name="矩形 40"/>
          <p:cNvSpPr/>
          <p:nvPr/>
        </p:nvSpPr>
        <p:spPr>
          <a:xfrm>
            <a:off x="1097915" y="3565476"/>
            <a:ext cx="1684020" cy="278130"/>
          </a:xfrm>
          <a:prstGeom prst="rect">
            <a:avLst/>
          </a:prstGeom>
          <a:noFill/>
          <a:ln w="19050"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3" name="肘形连接符 52"/>
          <p:cNvCxnSpPr/>
          <p:nvPr/>
        </p:nvCxnSpPr>
        <p:spPr>
          <a:xfrm flipV="1">
            <a:off x="2686050" y="3342005"/>
            <a:ext cx="1035050" cy="415925"/>
          </a:xfrm>
          <a:prstGeom prst="bentConnector3">
            <a:avLst>
              <a:gd name="adj1" fmla="val 50061"/>
            </a:avLst>
          </a:prstGeom>
          <a:ln w="15875" cmpd="sng">
            <a:solidFill>
              <a:schemeClr val="accent6"/>
            </a:solidFill>
            <a:headEnd type="oval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5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 14"/>
          <p:cNvSpPr/>
          <p:nvPr/>
        </p:nvSpPr>
        <p:spPr>
          <a:xfrm>
            <a:off x="883285" y="906145"/>
            <a:ext cx="10815955" cy="5535930"/>
          </a:xfrm>
          <a:custGeom>
            <a:avLst/>
            <a:gdLst>
              <a:gd name="connsiteX0" fmla="*/ 0 w 17033"/>
              <a:gd name="connsiteY0" fmla="*/ 35 h 8207"/>
              <a:gd name="connsiteX1" fmla="*/ 7398 w 17033"/>
              <a:gd name="connsiteY1" fmla="*/ 15 h 8207"/>
              <a:gd name="connsiteX2" fmla="*/ 8522 w 17033"/>
              <a:gd name="connsiteY2" fmla="*/ 314 h 8207"/>
              <a:gd name="connsiteX3" fmla="*/ 9555 w 17033"/>
              <a:gd name="connsiteY3" fmla="*/ 0 h 8207"/>
              <a:gd name="connsiteX4" fmla="*/ 17033 w 17033"/>
              <a:gd name="connsiteY4" fmla="*/ 35 h 8207"/>
              <a:gd name="connsiteX5" fmla="*/ 17033 w 17033"/>
              <a:gd name="connsiteY5" fmla="*/ 8202 h 8207"/>
              <a:gd name="connsiteX6" fmla="*/ 9376 w 17033"/>
              <a:gd name="connsiteY6" fmla="*/ 8207 h 8207"/>
              <a:gd name="connsiteX7" fmla="*/ 8477 w 17033"/>
              <a:gd name="connsiteY7" fmla="*/ 7892 h 8207"/>
              <a:gd name="connsiteX8" fmla="*/ 7533 w 17033"/>
              <a:gd name="connsiteY8" fmla="*/ 8192 h 8207"/>
              <a:gd name="connsiteX9" fmla="*/ 0 w 17033"/>
              <a:gd name="connsiteY9" fmla="*/ 8202 h 8207"/>
              <a:gd name="connsiteX10" fmla="*/ 0 w 17033"/>
              <a:gd name="connsiteY10" fmla="*/ 35 h 8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7033" h="8207">
                <a:moveTo>
                  <a:pt x="0" y="35"/>
                </a:moveTo>
                <a:lnTo>
                  <a:pt x="7398" y="15"/>
                </a:lnTo>
                <a:lnTo>
                  <a:pt x="8522" y="314"/>
                </a:lnTo>
                <a:lnTo>
                  <a:pt x="9555" y="0"/>
                </a:lnTo>
                <a:lnTo>
                  <a:pt x="17033" y="35"/>
                </a:lnTo>
                <a:lnTo>
                  <a:pt x="17033" y="8202"/>
                </a:lnTo>
                <a:lnTo>
                  <a:pt x="9376" y="8207"/>
                </a:lnTo>
                <a:lnTo>
                  <a:pt x="8477" y="7892"/>
                </a:lnTo>
                <a:lnTo>
                  <a:pt x="7533" y="8192"/>
                </a:lnTo>
                <a:lnTo>
                  <a:pt x="0" y="8202"/>
                </a:lnTo>
                <a:lnTo>
                  <a:pt x="0" y="3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696595" y="692785"/>
            <a:ext cx="10815955" cy="5472000"/>
          </a:xfrm>
          <a:custGeom>
            <a:avLst/>
            <a:gdLst>
              <a:gd name="connsiteX0" fmla="*/ 0 w 17033"/>
              <a:gd name="connsiteY0" fmla="*/ 35 h 8207"/>
              <a:gd name="connsiteX1" fmla="*/ 7398 w 17033"/>
              <a:gd name="connsiteY1" fmla="*/ 15 h 8207"/>
              <a:gd name="connsiteX2" fmla="*/ 8522 w 17033"/>
              <a:gd name="connsiteY2" fmla="*/ 314 h 8207"/>
              <a:gd name="connsiteX3" fmla="*/ 9555 w 17033"/>
              <a:gd name="connsiteY3" fmla="*/ 0 h 8207"/>
              <a:gd name="connsiteX4" fmla="*/ 17033 w 17033"/>
              <a:gd name="connsiteY4" fmla="*/ 35 h 8207"/>
              <a:gd name="connsiteX5" fmla="*/ 17033 w 17033"/>
              <a:gd name="connsiteY5" fmla="*/ 8202 h 8207"/>
              <a:gd name="connsiteX6" fmla="*/ 9376 w 17033"/>
              <a:gd name="connsiteY6" fmla="*/ 8207 h 8207"/>
              <a:gd name="connsiteX7" fmla="*/ 8477 w 17033"/>
              <a:gd name="connsiteY7" fmla="*/ 7892 h 8207"/>
              <a:gd name="connsiteX8" fmla="*/ 7533 w 17033"/>
              <a:gd name="connsiteY8" fmla="*/ 8192 h 8207"/>
              <a:gd name="connsiteX9" fmla="*/ 0 w 17033"/>
              <a:gd name="connsiteY9" fmla="*/ 8202 h 8207"/>
              <a:gd name="connsiteX10" fmla="*/ 0 w 17033"/>
              <a:gd name="connsiteY10" fmla="*/ 35 h 8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7033" h="8207">
                <a:moveTo>
                  <a:pt x="0" y="35"/>
                </a:moveTo>
                <a:lnTo>
                  <a:pt x="7398" y="15"/>
                </a:lnTo>
                <a:lnTo>
                  <a:pt x="8522" y="314"/>
                </a:lnTo>
                <a:lnTo>
                  <a:pt x="9555" y="0"/>
                </a:lnTo>
                <a:lnTo>
                  <a:pt x="17033" y="35"/>
                </a:lnTo>
                <a:lnTo>
                  <a:pt x="17033" y="8202"/>
                </a:lnTo>
                <a:lnTo>
                  <a:pt x="9376" y="8207"/>
                </a:lnTo>
                <a:lnTo>
                  <a:pt x="8477" y="7892"/>
                </a:lnTo>
                <a:lnTo>
                  <a:pt x="7533" y="8192"/>
                </a:lnTo>
                <a:lnTo>
                  <a:pt x="0" y="8202"/>
                </a:lnTo>
                <a:lnTo>
                  <a:pt x="0" y="35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96595" y="2520000"/>
            <a:ext cx="10813415" cy="1259840"/>
          </a:xfrm>
          <a:prstGeom prst="rect">
            <a:avLst/>
          </a:prstGeom>
          <a:solidFill>
            <a:schemeClr val="accent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itle 13"/>
          <p:cNvSpPr>
            <a:spLocks noGrp="1"/>
          </p:cNvSpPr>
          <p:nvPr>
            <p:ph type="title"/>
          </p:nvPr>
        </p:nvSpPr>
        <p:spPr>
          <a:xfrm>
            <a:off x="2668905" y="2860040"/>
            <a:ext cx="4385310" cy="677545"/>
          </a:xfrm>
        </p:spPr>
        <p:txBody>
          <a:bodyPr>
            <a:noAutofit/>
          </a:bodyPr>
          <a:lstStyle/>
          <a:p>
            <a:pPr algn="ctr"/>
            <a:r>
              <a:rPr lang="zh-CN" altLang="en-US" sz="4000" dirty="0">
                <a:solidFill>
                  <a:schemeClr val="accent1">
                    <a:lumMod val="75000"/>
                  </a:schemeClr>
                </a:solidFill>
                <a:latin typeface="+mj-ea"/>
                <a:sym typeface="思源黑体旧字形 ExtraLight" panose="020B0200000000000000" pitchFamily="34" charset="-128"/>
              </a:rPr>
              <a:t>信息填报</a:t>
            </a:r>
            <a:endParaRPr lang="zh-CN" altLang="en-US" sz="4000" dirty="0">
              <a:solidFill>
                <a:schemeClr val="accent1">
                  <a:lumMod val="75000"/>
                </a:schemeClr>
              </a:solidFill>
              <a:latin typeface="+mj-ea"/>
              <a:sym typeface="思源黑体旧字形 ExtraLight" panose="020B0200000000000000" pitchFamily="34" charset="-128"/>
            </a:endParaRPr>
          </a:p>
        </p:txBody>
      </p:sp>
      <p:sp>
        <p:nvSpPr>
          <p:cNvPr id="5" name="MH_Other_1"/>
          <p:cNvSpPr/>
          <p:nvPr>
            <p:custDataLst>
              <p:tags r:id="rId1"/>
            </p:custDataLst>
          </p:nvPr>
        </p:nvSpPr>
        <p:spPr>
          <a:xfrm>
            <a:off x="1043305" y="2431415"/>
            <a:ext cx="2160000" cy="1440000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bg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8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01</a:t>
            </a:r>
            <a:endParaRPr lang="en-US" altLang="zh-CN" sz="4800" b="1" dirty="0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 rot="16200000">
            <a:off x="-1986065" y="3377780"/>
            <a:ext cx="5472000" cy="126365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MH_Other_1"/>
          <p:cNvSpPr/>
          <p:nvPr>
            <p:custDataLst>
              <p:tags r:id="rId2"/>
            </p:custDataLst>
          </p:nvPr>
        </p:nvSpPr>
        <p:spPr>
          <a:xfrm>
            <a:off x="811530" y="2430000"/>
            <a:ext cx="2160000" cy="1440000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3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8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02</a:t>
            </a:r>
            <a:endParaRPr lang="en-US" altLang="zh-CN" sz="4800" b="1" dirty="0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611658" y="1574325"/>
            <a:ext cx="4435021" cy="3229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5" b="1" dirty="0">
                <a:solidFill>
                  <a:schemeClr val="accent1">
                    <a:alpha val="6000"/>
                  </a:schemeClr>
                </a:solidFill>
                <a:latin typeface="Arial" panose="020B0604020202020204" pitchFamily="34" charset="0"/>
                <a:ea typeface="印品黑体" panose="00000500000000000000" pitchFamily="2" charset="-122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en-US" altLang="zh-CN" sz="20985" b="1" dirty="0">
              <a:solidFill>
                <a:schemeClr val="accent1">
                  <a:alpha val="6000"/>
                </a:schemeClr>
              </a:solidFill>
              <a:latin typeface="Arial" panose="020B0604020202020204" pitchFamily="34" charset="0"/>
              <a:ea typeface="印品黑体" panose="00000500000000000000" pitchFamily="2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/>
          <p:cNvSpPr/>
          <p:nvPr/>
        </p:nvSpPr>
        <p:spPr>
          <a:xfrm>
            <a:off x="0" y="-21590"/>
            <a:ext cx="12192000" cy="706755"/>
          </a:xfrm>
          <a:prstGeom prst="rect">
            <a:avLst/>
          </a:prstGeom>
          <a:solidFill>
            <a:srgbClr val="70A0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MH_Other_1"/>
          <p:cNvSpPr/>
          <p:nvPr>
            <p:custDataLst>
              <p:tags r:id="rId1"/>
            </p:custDataLst>
          </p:nvPr>
        </p:nvSpPr>
        <p:spPr>
          <a:xfrm>
            <a:off x="136525" y="-19050"/>
            <a:ext cx="2880000" cy="720000"/>
          </a:xfrm>
          <a:custGeom>
            <a:avLst/>
            <a:gdLst>
              <a:gd name="connsiteX0" fmla="*/ 0 w 3898"/>
              <a:gd name="connsiteY0" fmla="*/ 15 h 1154"/>
              <a:gd name="connsiteX1" fmla="*/ 3178 w 3898"/>
              <a:gd name="connsiteY1" fmla="*/ 0 h 1154"/>
              <a:gd name="connsiteX2" fmla="*/ 3898 w 3898"/>
              <a:gd name="connsiteY2" fmla="*/ 1154 h 1154"/>
              <a:gd name="connsiteX3" fmla="*/ 2631 w 3898"/>
              <a:gd name="connsiteY3" fmla="*/ 1129 h 1154"/>
              <a:gd name="connsiteX4" fmla="*/ 0 w 3898"/>
              <a:gd name="connsiteY4" fmla="*/ 1129 h 1154"/>
              <a:gd name="connsiteX5" fmla="*/ 0 w 3898"/>
              <a:gd name="connsiteY5" fmla="*/ 15 h 1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98" h="1154">
                <a:moveTo>
                  <a:pt x="0" y="15"/>
                </a:moveTo>
                <a:lnTo>
                  <a:pt x="3178" y="0"/>
                </a:lnTo>
                <a:lnTo>
                  <a:pt x="3898" y="1154"/>
                </a:lnTo>
                <a:lnTo>
                  <a:pt x="2631" y="1129"/>
                </a:lnTo>
                <a:lnTo>
                  <a:pt x="0" y="1129"/>
                </a:lnTo>
                <a:lnTo>
                  <a:pt x="0" y="15"/>
                </a:lnTo>
                <a:close/>
              </a:path>
            </a:pathLst>
          </a:custGeom>
          <a:solidFill>
            <a:schemeClr val="bg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4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APP</a:t>
            </a:r>
            <a:r>
              <a:rPr lang="zh-CN" altLang="en-US" sz="24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登录</a:t>
            </a:r>
            <a:endParaRPr lang="zh-CN" altLang="en-US" sz="2400" b="1" dirty="0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45" name="MH_Other_1"/>
          <p:cNvSpPr/>
          <p:nvPr>
            <p:custDataLst>
              <p:tags r:id="rId2"/>
            </p:custDataLst>
          </p:nvPr>
        </p:nvSpPr>
        <p:spPr>
          <a:xfrm>
            <a:off x="0" y="-28575"/>
            <a:ext cx="2879725" cy="720090"/>
          </a:xfrm>
          <a:custGeom>
            <a:avLst/>
            <a:gdLst>
              <a:gd name="connsiteX0" fmla="*/ 0 w 4535"/>
              <a:gd name="connsiteY0" fmla="*/ 15 h 1134"/>
              <a:gd name="connsiteX1" fmla="*/ 3698 w 4535"/>
              <a:gd name="connsiteY1" fmla="*/ 0 h 1134"/>
              <a:gd name="connsiteX2" fmla="*/ 4535 w 4535"/>
              <a:gd name="connsiteY2" fmla="*/ 1134 h 1134"/>
              <a:gd name="connsiteX3" fmla="*/ 0 w 4535"/>
              <a:gd name="connsiteY3" fmla="*/ 1125 h 1134"/>
              <a:gd name="connsiteX4" fmla="*/ 0 w 4535"/>
              <a:gd name="connsiteY4" fmla="*/ 15 h 1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35" h="1134">
                <a:moveTo>
                  <a:pt x="0" y="15"/>
                </a:moveTo>
                <a:lnTo>
                  <a:pt x="3698" y="0"/>
                </a:lnTo>
                <a:lnTo>
                  <a:pt x="4535" y="1134"/>
                </a:lnTo>
                <a:lnTo>
                  <a:pt x="0" y="1125"/>
                </a:lnTo>
                <a:lnTo>
                  <a:pt x="0" y="1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0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02-</a:t>
            </a:r>
            <a:r>
              <a:rPr lang="zh-CN" altLang="en-US" sz="2000" b="1" dirty="0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rPr>
              <a:t>信息填报</a:t>
            </a:r>
            <a:endParaRPr lang="zh-CN" altLang="en-US" sz="2000" b="1" dirty="0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86179" y="987425"/>
            <a:ext cx="2752091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n-ea"/>
                <a:ea typeface="微软雅黑" panose="020B0503020204020204" charset="-122"/>
                <a:cs typeface="+mn-ea"/>
              </a:rPr>
              <a:t>选择报名学段</a:t>
            </a:r>
            <a:endParaRPr lang="zh-CN" altLang="en-US" sz="1200" b="1" dirty="0">
              <a:solidFill>
                <a:schemeClr val="tx2">
                  <a:lumMod val="75000"/>
                  <a:lumOff val="25000"/>
                </a:schemeClr>
              </a:solidFill>
              <a:latin typeface="+mn-ea"/>
              <a:ea typeface="微软雅黑" panose="020B0503020204020204" charset="-122"/>
              <a:cs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48385" y="1116330"/>
            <a:ext cx="137795" cy="1549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6" name="圆角矩形 25"/>
          <p:cNvSpPr/>
          <p:nvPr/>
        </p:nvSpPr>
        <p:spPr>
          <a:xfrm>
            <a:off x="1088390" y="1955800"/>
            <a:ext cx="2150745" cy="4372610"/>
          </a:xfrm>
          <a:prstGeom prst="roundRect">
            <a:avLst>
              <a:gd name="adj" fmla="val 12457"/>
            </a:avLst>
          </a:prstGeom>
          <a:solidFill>
            <a:srgbClr val="F1F6FD"/>
          </a:solidFill>
          <a:ln w="19050"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7364629" y="990600"/>
            <a:ext cx="27139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n-ea"/>
                <a:ea typeface="微软雅黑" panose="020B0503020204020204" charset="-122"/>
                <a:cs typeface="+mn-ea"/>
              </a:rPr>
              <a:t>选择学校类型</a:t>
            </a:r>
            <a:endParaRPr lang="zh-CN" altLang="en-US" sz="1200" b="1" dirty="0">
              <a:solidFill>
                <a:schemeClr val="tx2">
                  <a:lumMod val="75000"/>
                  <a:lumOff val="25000"/>
                </a:schemeClr>
              </a:solidFill>
              <a:latin typeface="+mn-ea"/>
              <a:ea typeface="微软雅黑" panose="020B0503020204020204" charset="-122"/>
              <a:cs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226834" y="1119505"/>
            <a:ext cx="137795" cy="1549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0" y="6401435"/>
            <a:ext cx="12192000" cy="432000"/>
          </a:xfrm>
          <a:prstGeom prst="rect">
            <a:avLst/>
          </a:prstGeom>
          <a:solidFill>
            <a:schemeClr val="accent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圆角矩形 10"/>
          <p:cNvSpPr/>
          <p:nvPr/>
        </p:nvSpPr>
        <p:spPr>
          <a:xfrm>
            <a:off x="7157085" y="1884680"/>
            <a:ext cx="2352675" cy="4450080"/>
          </a:xfrm>
          <a:prstGeom prst="roundRect">
            <a:avLst>
              <a:gd name="adj" fmla="val 12457"/>
            </a:avLst>
          </a:prstGeom>
          <a:solidFill>
            <a:srgbClr val="F1F6FD"/>
          </a:solidFill>
          <a:ln w="19050"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下箭头 22"/>
          <p:cNvSpPr/>
          <p:nvPr/>
        </p:nvSpPr>
        <p:spPr>
          <a:xfrm rot="16200000">
            <a:off x="3561893" y="3660775"/>
            <a:ext cx="255905" cy="494665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968375" y="1373505"/>
            <a:ext cx="29698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幼升小，请点击</a:t>
            </a:r>
            <a:r>
              <a:rPr lang="en-US" altLang="zh-CN" sz="1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【</a:t>
            </a:r>
            <a:r>
              <a:rPr lang="zh-CN" altLang="en-US" sz="1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选择</a:t>
            </a:r>
            <a:r>
              <a:rPr lang="en-US" altLang="zh-CN" sz="1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】</a:t>
            </a:r>
            <a:r>
              <a:rPr lang="zh-CN" altLang="en-US"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小学一年级新生报名。</a:t>
            </a:r>
            <a:endParaRPr lang="en-US" altLang="zh-CN" sz="10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小升初，请点击</a:t>
            </a:r>
            <a:r>
              <a:rPr lang="en-US" altLang="zh-CN" sz="1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【</a:t>
            </a:r>
            <a:r>
              <a:rPr lang="zh-CN" altLang="en-US" sz="1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选择</a:t>
            </a:r>
            <a:r>
              <a:rPr lang="en-US" altLang="zh-CN" sz="1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】</a:t>
            </a:r>
            <a:r>
              <a:rPr lang="zh-CN" altLang="en-US"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初中一年级新生报名。</a:t>
            </a:r>
            <a:endParaRPr lang="zh-CN" altLang="en-US" sz="10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108724" y="1357630"/>
            <a:ext cx="2969895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根据</a:t>
            </a:r>
            <a:r>
              <a:rPr lang="zh-CN" altLang="en-US"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学生户籍及家庭情况选择符合的入口。</a:t>
            </a:r>
            <a:endParaRPr lang="zh-CN" altLang="en-US" sz="10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具体请参照每个入口的条件说明。</a:t>
            </a:r>
            <a:endParaRPr lang="zh-CN" altLang="en-US" sz="1000" dirty="0">
              <a:solidFill>
                <a:schemeClr val="tx2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907415" y="6448425"/>
            <a:ext cx="3180080" cy="295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—— </a:t>
            </a:r>
            <a:r>
              <a:rPr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具体页面内容以平台为准</a:t>
            </a:r>
            <a:r>
              <a:rPr lang="en-US"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en-US" sz="1000" dirty="0">
                <a:solidFill>
                  <a:srgbClr val="70A0E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—— </a:t>
            </a:r>
            <a:endParaRPr lang="en-US" sz="1000" dirty="0">
              <a:solidFill>
                <a:srgbClr val="70A0E8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4093845" y="1884680"/>
            <a:ext cx="2150745" cy="4372610"/>
          </a:xfrm>
          <a:prstGeom prst="roundRect">
            <a:avLst>
              <a:gd name="adj" fmla="val 12457"/>
            </a:avLst>
          </a:prstGeom>
          <a:solidFill>
            <a:srgbClr val="F1F6FD"/>
          </a:solidFill>
          <a:ln w="19050"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18" name="下箭头 17"/>
          <p:cNvSpPr/>
          <p:nvPr/>
        </p:nvSpPr>
        <p:spPr>
          <a:xfrm rot="16200000">
            <a:off x="6622593" y="3654425"/>
            <a:ext cx="255905" cy="494665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4" name="图片 3" descr="联想截图_202308041003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635" y="2268220"/>
            <a:ext cx="2014855" cy="3609975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2649131" y="2732178"/>
            <a:ext cx="338455" cy="202565"/>
          </a:xfrm>
          <a:prstGeom prst="rect">
            <a:avLst/>
          </a:prstGeom>
          <a:noFill/>
          <a:ln w="19050"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5" name="图片 4" descr="联想截图_20230808113747"/>
          <p:cNvPicPr>
            <a:picLocks noChangeAspect="1"/>
          </p:cNvPicPr>
          <p:nvPr/>
        </p:nvPicPr>
        <p:blipFill>
          <a:blip r:embed="rId4"/>
          <a:srcRect b="7787"/>
          <a:stretch>
            <a:fillRect/>
          </a:stretch>
        </p:blipFill>
        <p:spPr>
          <a:xfrm>
            <a:off x="4211955" y="1999615"/>
            <a:ext cx="1920240" cy="4192270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5643156" y="3085238"/>
            <a:ext cx="338455" cy="202565"/>
          </a:xfrm>
          <a:prstGeom prst="rect">
            <a:avLst/>
          </a:prstGeom>
          <a:noFill/>
          <a:ln w="19050"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6" name="图片 5" descr="联想截图_2023080811384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56145" y="2070735"/>
            <a:ext cx="2141220" cy="3973195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01.xml><?xml version="1.0" encoding="utf-8"?>
<p:tagLst xmlns:p="http://schemas.openxmlformats.org/presentationml/2006/main">
  <p:tag name="MH" val="20161022203525"/>
  <p:tag name="MH_LIBRARY" val="GRAPHIC"/>
  <p:tag name="MH_TYPE" val="Other"/>
  <p:tag name="MH_ORDER" val="1"/>
</p:tagLst>
</file>

<file path=ppt/tags/tag102.xml><?xml version="1.0" encoding="utf-8"?>
<p:tagLst xmlns:p="http://schemas.openxmlformats.org/presentationml/2006/main">
  <p:tag name="MH" val="20161022203525"/>
  <p:tag name="MH_LIBRARY" val="GRAPHIC"/>
  <p:tag name="MH_TYPE" val="Other"/>
  <p:tag name="MH_ORDER" val="1"/>
</p:tagLst>
</file>

<file path=ppt/tags/tag10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04.xml><?xml version="1.0" encoding="utf-8"?>
<p:tagLst xmlns:p="http://schemas.openxmlformats.org/presentationml/2006/main">
  <p:tag name="MH" val="20161022203525"/>
  <p:tag name="MH_LIBRARY" val="GRAPHIC"/>
  <p:tag name="MH_TYPE" val="Other"/>
  <p:tag name="MH_ORDER" val="1"/>
</p:tagLst>
</file>

<file path=ppt/tags/tag105.xml><?xml version="1.0" encoding="utf-8"?>
<p:tagLst xmlns:p="http://schemas.openxmlformats.org/presentationml/2006/main">
  <p:tag name="MH" val="20161022203525"/>
  <p:tag name="MH_LIBRARY" val="GRAPHIC"/>
  <p:tag name="MH_TYPE" val="Other"/>
  <p:tag name="MH_ORDER" val="1"/>
</p:tagLst>
</file>

<file path=ppt/tags/tag106.xml><?xml version="1.0" encoding="utf-8"?>
<p:tagLst xmlns:p="http://schemas.openxmlformats.org/presentationml/2006/main">
  <p:tag name="MH" val="20161022204031"/>
  <p:tag name="MH_LIBRARY" val="GRAPHIC"/>
  <p:tag name="MH_ORDER" val="文本框 2"/>
</p:tagLst>
</file>

<file path=ppt/tags/tag10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08.xml><?xml version="1.0" encoding="utf-8"?>
<p:tagLst xmlns:p="http://schemas.openxmlformats.org/presentationml/2006/main">
  <p:tag name="MH" val="20161022203525"/>
  <p:tag name="MH_LIBRARY" val="GRAPHIC"/>
  <p:tag name="MH_TYPE" val="Other"/>
  <p:tag name="MH_ORDER" val="1"/>
</p:tagLst>
</file>

<file path=ppt/tags/tag109.xml><?xml version="1.0" encoding="utf-8"?>
<p:tagLst xmlns:p="http://schemas.openxmlformats.org/presentationml/2006/main">
  <p:tag name="MH" val="20161022203525"/>
  <p:tag name="MH_LIBRARY" val="GRAPHIC"/>
  <p:tag name="MH_TYPE" val="Other"/>
  <p:tag name="MH_ORDER" val="1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11.xml><?xml version="1.0" encoding="utf-8"?>
<p:tagLst xmlns:p="http://schemas.openxmlformats.org/presentationml/2006/main">
  <p:tag name="MH" val="20161022203525"/>
  <p:tag name="MH_LIBRARY" val="GRAPHIC"/>
  <p:tag name="MH_TYPE" val="Other"/>
  <p:tag name="MH_ORDER" val="1"/>
</p:tagLst>
</file>

<file path=ppt/tags/tag112.xml><?xml version="1.0" encoding="utf-8"?>
<p:tagLst xmlns:p="http://schemas.openxmlformats.org/presentationml/2006/main">
  <p:tag name="MH" val="20161022203525"/>
  <p:tag name="MH_LIBRARY" val="GRAPHIC"/>
  <p:tag name="MH_TYPE" val="Other"/>
  <p:tag name="MH_ORDER" val="1"/>
</p:tagLst>
</file>

<file path=ppt/tags/tag11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14.xml><?xml version="1.0" encoding="utf-8"?>
<p:tagLst xmlns:p="http://schemas.openxmlformats.org/presentationml/2006/main">
  <p:tag name="MH" val="20161022203525"/>
  <p:tag name="MH_LIBRARY" val="GRAPHIC"/>
  <p:tag name="MH_TYPE" val="Other"/>
  <p:tag name="MH_ORDER" val="1"/>
</p:tagLst>
</file>

<file path=ppt/tags/tag115.xml><?xml version="1.0" encoding="utf-8"?>
<p:tagLst xmlns:p="http://schemas.openxmlformats.org/presentationml/2006/main">
  <p:tag name="MH" val="20161022203525"/>
  <p:tag name="MH_LIBRARY" val="GRAPHIC"/>
  <p:tag name="MH_TYPE" val="Other"/>
  <p:tag name="MH_ORDER" val="1"/>
</p:tagLst>
</file>

<file path=ppt/tags/tag11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17.xml><?xml version="1.0" encoding="utf-8"?>
<p:tagLst xmlns:p="http://schemas.openxmlformats.org/presentationml/2006/main">
  <p:tag name="MH" val="20161022203525"/>
  <p:tag name="MH_LIBRARY" val="GRAPHIC"/>
  <p:tag name="MH_TYPE" val="Other"/>
  <p:tag name="MH_ORDER" val="1"/>
</p:tagLst>
</file>

<file path=ppt/tags/tag118.xml><?xml version="1.0" encoding="utf-8"?>
<p:tagLst xmlns:p="http://schemas.openxmlformats.org/presentationml/2006/main">
  <p:tag name="MH" val="20161022203525"/>
  <p:tag name="MH_LIBRARY" val="GRAPHIC"/>
  <p:tag name="MH_TYPE" val="Other"/>
  <p:tag name="MH_ORDER" val="1"/>
</p:tagLst>
</file>

<file path=ppt/tags/tag119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21.xml><?xml version="1.0" encoding="utf-8"?>
<p:tagLst xmlns:p="http://schemas.openxmlformats.org/presentationml/2006/main">
  <p:tag name="MH" val="20161022203525"/>
  <p:tag name="MH_LIBRARY" val="GRAPHIC"/>
  <p:tag name="MH_TYPE" val="Other"/>
  <p:tag name="MH_ORDER" val="1"/>
</p:tagLst>
</file>

<file path=ppt/tags/tag122.xml><?xml version="1.0" encoding="utf-8"?>
<p:tagLst xmlns:p="http://schemas.openxmlformats.org/presentationml/2006/main">
  <p:tag name="MH" val="20161022203525"/>
  <p:tag name="MH_LIBRARY" val="GRAPHIC"/>
  <p:tag name="MH_TYPE" val="Other"/>
  <p:tag name="MH_ORDER" val="1"/>
</p:tagLst>
</file>

<file path=ppt/tags/tag12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24.xml><?xml version="1.0" encoding="utf-8"?>
<p:tagLst xmlns:p="http://schemas.openxmlformats.org/presentationml/2006/main">
  <p:tag name="MH" val="20161022203525"/>
  <p:tag name="MH_LIBRARY" val="GRAPHIC"/>
  <p:tag name="MH_TYPE" val="Other"/>
  <p:tag name="MH_ORDER" val="1"/>
</p:tagLst>
</file>

<file path=ppt/tags/tag125.xml><?xml version="1.0" encoding="utf-8"?>
<p:tagLst xmlns:p="http://schemas.openxmlformats.org/presentationml/2006/main">
  <p:tag name="MH" val="20161022203525"/>
  <p:tag name="MH_LIBRARY" val="GRAPHIC"/>
  <p:tag name="MH_TYPE" val="Other"/>
  <p:tag name="MH_ORDER" val="1"/>
</p:tagLst>
</file>

<file path=ppt/tags/tag12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27.xml><?xml version="1.0" encoding="utf-8"?>
<p:tagLst xmlns:p="http://schemas.openxmlformats.org/presentationml/2006/main">
  <p:tag name="MH" val="20161022203525"/>
  <p:tag name="MH_LIBRARY" val="GRAPHIC"/>
  <p:tag name="MH_TYPE" val="Other"/>
  <p:tag name="MH_ORDER" val="1"/>
</p:tagLst>
</file>

<file path=ppt/tags/tag128.xml><?xml version="1.0" encoding="utf-8"?>
<p:tagLst xmlns:p="http://schemas.openxmlformats.org/presentationml/2006/main">
  <p:tag name="MH" val="20161022203525"/>
  <p:tag name="MH_LIBRARY" val="GRAPHIC"/>
  <p:tag name="MH_TYPE" val="Other"/>
  <p:tag name="MH_ORDER" val="1"/>
</p:tagLst>
</file>

<file path=ppt/tags/tag12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MH" val="20161022203525"/>
  <p:tag name="MH_LIBRARY" val="GRAPHIC"/>
  <p:tag name="MH_TYPE" val="Other"/>
  <p:tag name="MH_ORDER" val="1"/>
</p:tagLst>
</file>

<file path=ppt/tags/tag131.xml><?xml version="1.0" encoding="utf-8"?>
<p:tagLst xmlns:p="http://schemas.openxmlformats.org/presentationml/2006/main">
  <p:tag name="MH" val="20161022203525"/>
  <p:tag name="MH_LIBRARY" val="GRAPHIC"/>
  <p:tag name="MH_TYPE" val="Other"/>
  <p:tag name="MH_ORDER" val="1"/>
</p:tagLst>
</file>

<file path=ppt/tags/tag13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33.xml><?xml version="1.0" encoding="utf-8"?>
<p:tagLst xmlns:p="http://schemas.openxmlformats.org/presentationml/2006/main">
  <p:tag name="MH" val="20161022203525"/>
  <p:tag name="MH_LIBRARY" val="GRAPHIC"/>
  <p:tag name="MH_TYPE" val="Other"/>
  <p:tag name="MH_ORDER" val="1"/>
</p:tagLst>
</file>

<file path=ppt/tags/tag134.xml><?xml version="1.0" encoding="utf-8"?>
<p:tagLst xmlns:p="http://schemas.openxmlformats.org/presentationml/2006/main">
  <p:tag name="MH" val="20161022203525"/>
  <p:tag name="MH_LIBRARY" val="GRAPHIC"/>
  <p:tag name="MH_TYPE" val="Other"/>
  <p:tag name="MH_ORDER" val="1"/>
</p:tagLst>
</file>

<file path=ppt/tags/tag135.xml><?xml version="1.0" encoding="utf-8"?>
<p:tagLst xmlns:p="http://schemas.openxmlformats.org/presentationml/2006/main">
  <p:tag name="MH" val="20161022204031"/>
  <p:tag name="MH_LIBRARY" val="GRAPHIC"/>
  <p:tag name="MH_ORDER" val="文本框 2"/>
</p:tagLst>
</file>

<file path=ppt/tags/tag13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37.xml><?xml version="1.0" encoding="utf-8"?>
<p:tagLst xmlns:p="http://schemas.openxmlformats.org/presentationml/2006/main">
  <p:tag name="MH" val="20161022203525"/>
  <p:tag name="MH_LIBRARY" val="GRAPHIC"/>
  <p:tag name="MH_TYPE" val="Other"/>
  <p:tag name="MH_ORDER" val="1"/>
</p:tagLst>
</file>

<file path=ppt/tags/tag138.xml><?xml version="1.0" encoding="utf-8"?>
<p:tagLst xmlns:p="http://schemas.openxmlformats.org/presentationml/2006/main">
  <p:tag name="MH" val="20161022203525"/>
  <p:tag name="MH_LIBRARY" val="GRAPHIC"/>
  <p:tag name="MH_TYPE" val="Other"/>
  <p:tag name="MH_ORDER" val="1"/>
</p:tagLst>
</file>

<file path=ppt/tags/tag13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MH" val="20161022203525"/>
  <p:tag name="MH_LIBRARY" val="GRAPHIC"/>
  <p:tag name="MH_TYPE" val="Other"/>
  <p:tag name="MH_ORDER" val="1"/>
</p:tagLst>
</file>

<file path=ppt/tags/tag141.xml><?xml version="1.0" encoding="utf-8"?>
<p:tagLst xmlns:p="http://schemas.openxmlformats.org/presentationml/2006/main">
  <p:tag name="MH" val="20161022203525"/>
  <p:tag name="MH_LIBRARY" val="GRAPHIC"/>
  <p:tag name="MH_TYPE" val="Other"/>
  <p:tag name="MH_ORDER" val="1"/>
</p:tagLst>
</file>

<file path=ppt/tags/tag142.xml><?xml version="1.0" encoding="utf-8"?>
<p:tagLst xmlns:p="http://schemas.openxmlformats.org/presentationml/2006/main">
  <p:tag name="MH" val="20161022204031"/>
  <p:tag name="MH_LIBRARY" val="GRAPHIC"/>
  <p:tag name="MH_ORDER" val="文本框 2"/>
</p:tagLst>
</file>

<file path=ppt/tags/tag14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44.xml><?xml version="1.0" encoding="utf-8"?>
<p:tagLst xmlns:p="http://schemas.openxmlformats.org/presentationml/2006/main">
  <p:tag name="MH" val="20161022203525"/>
  <p:tag name="MH_LIBRARY" val="GRAPHIC"/>
  <p:tag name="MH_TYPE" val="Other"/>
  <p:tag name="MH_ORDER" val="1"/>
</p:tagLst>
</file>

<file path=ppt/tags/tag145.xml><?xml version="1.0" encoding="utf-8"?>
<p:tagLst xmlns:p="http://schemas.openxmlformats.org/presentationml/2006/main">
  <p:tag name="MH" val="20161022203525"/>
  <p:tag name="MH_LIBRARY" val="GRAPHIC"/>
  <p:tag name="MH_TYPE" val="Other"/>
  <p:tag name="MH_ORDER" val="1"/>
</p:tagLst>
</file>

<file path=ppt/tags/tag14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47.xml><?xml version="1.0" encoding="utf-8"?>
<p:tagLst xmlns:p="http://schemas.openxmlformats.org/presentationml/2006/main">
  <p:tag name="MH" val="20161022203525"/>
  <p:tag name="MH_LIBRARY" val="GRAPHIC"/>
  <p:tag name="MH_TYPE" val="Other"/>
  <p:tag name="MH_ORDER" val="1"/>
</p:tagLst>
</file>

<file path=ppt/tags/tag148.xml><?xml version="1.0" encoding="utf-8"?>
<p:tagLst xmlns:p="http://schemas.openxmlformats.org/presentationml/2006/main">
  <p:tag name="MH" val="20161022203525"/>
  <p:tag name="MH_LIBRARY" val="GRAPHIC"/>
  <p:tag name="MH_TYPE" val="Other"/>
  <p:tag name="MH_ORDER" val="1"/>
</p:tagLst>
</file>

<file path=ppt/tags/tag149.xml><?xml version="1.0" encoding="utf-8"?>
<p:tagLst xmlns:p="http://schemas.openxmlformats.org/presentationml/2006/main">
  <p:tag name="MH" val="20161022204031"/>
  <p:tag name="MH_LIBRARY" val="GRAPHIC"/>
  <p:tag name="MH_ORDER" val="文本框 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51.xml><?xml version="1.0" encoding="utf-8"?>
<p:tagLst xmlns:p="http://schemas.openxmlformats.org/presentationml/2006/main">
  <p:tag name="MH" val="20161022203525"/>
  <p:tag name="MH_LIBRARY" val="GRAPHIC"/>
  <p:tag name="MH_TYPE" val="Other"/>
  <p:tag name="MH_ORDER" val="1"/>
</p:tagLst>
</file>

<file path=ppt/tags/tag152.xml><?xml version="1.0" encoding="utf-8"?>
<p:tagLst xmlns:p="http://schemas.openxmlformats.org/presentationml/2006/main">
  <p:tag name="MH" val="20161022203525"/>
  <p:tag name="MH_LIBRARY" val="GRAPHIC"/>
  <p:tag name="MH_TYPE" val="Other"/>
  <p:tag name="MH_ORDER" val="1"/>
</p:tagLst>
</file>

<file path=ppt/tags/tag15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54.xml><?xml version="1.0" encoding="utf-8"?>
<p:tagLst xmlns:p="http://schemas.openxmlformats.org/presentationml/2006/main">
  <p:tag name="MH" val="20161022203525"/>
  <p:tag name="MH_LIBRARY" val="GRAPHIC"/>
  <p:tag name="MH_TYPE" val="Other"/>
  <p:tag name="MH_ORDER" val="1"/>
</p:tagLst>
</file>

<file path=ppt/tags/tag155.xml><?xml version="1.0" encoding="utf-8"?>
<p:tagLst xmlns:p="http://schemas.openxmlformats.org/presentationml/2006/main">
  <p:tag name="MH" val="20161022203525"/>
  <p:tag name="MH_LIBRARY" val="GRAPHIC"/>
  <p:tag name="MH_TYPE" val="Other"/>
  <p:tag name="MH_ORDER" val="1"/>
</p:tagLst>
</file>

<file path=ppt/tags/tag156.xml><?xml version="1.0" encoding="utf-8"?>
<p:tagLst xmlns:p="http://schemas.openxmlformats.org/presentationml/2006/main">
  <p:tag name="KSO_WM_BEAUTIFY_FLAG" val=""/>
</p:tagLst>
</file>

<file path=ppt/tags/tag157.xml><?xml version="1.0" encoding="utf-8"?>
<p:tagLst xmlns:p="http://schemas.openxmlformats.org/presentationml/2006/main">
  <p:tag name="COMMONDATA" val="eyJoZGlkIjoiZDdhYjY3OTM1ZTU5NzRhYWJmNzA2ZTcyZDdmMTJjMTUifQ=="/>
  <p:tag name="KSO_WPP_MARK_KEY" val="c0789700-f468-46e4-947f-a94ead77d1c9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MH" val="20161022204031"/>
  <p:tag name="MH_LIBRARY" val="GRAPHIC"/>
  <p:tag name="MH_ORDER" val="文本框 2"/>
</p:tagLst>
</file>

<file path=ppt/tags/tag6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p="http://schemas.openxmlformats.org/presentationml/2006/main">
  <p:tag name="MH" val="20161022203525"/>
  <p:tag name="MH_LIBRARY" val="GRAPHIC"/>
  <p:tag name="MH_TYPE" val="SubTitle"/>
  <p:tag name="MH_ORDER" val="1"/>
</p:tagLst>
</file>

<file path=ppt/tags/tag66.xml><?xml version="1.0" encoding="utf-8"?>
<p:tagLst xmlns:p="http://schemas.openxmlformats.org/presentationml/2006/main">
  <p:tag name="MH" val="20161022203525"/>
  <p:tag name="MH_LIBRARY" val="GRAPHIC"/>
  <p:tag name="MH_TYPE" val="Other"/>
  <p:tag name="MH_ORDER" val="1"/>
</p:tagLst>
</file>

<file path=ppt/tags/tag67.xml><?xml version="1.0" encoding="utf-8"?>
<p:tagLst xmlns:p="http://schemas.openxmlformats.org/presentationml/2006/main">
  <p:tag name="MH" val="20161022203525"/>
  <p:tag name="MH_LIBRARY" val="GRAPHIC"/>
  <p:tag name="MH_TYPE" val="SubTitle"/>
  <p:tag name="MH_ORDER" val="2"/>
</p:tagLst>
</file>

<file path=ppt/tags/tag68.xml><?xml version="1.0" encoding="utf-8"?>
<p:tagLst xmlns:p="http://schemas.openxmlformats.org/presentationml/2006/main">
  <p:tag name="MH" val="20161022203525"/>
  <p:tag name="MH_LIBRARY" val="GRAPHIC"/>
  <p:tag name="MH_TYPE" val="Other"/>
  <p:tag name="MH_ORDER" val="2"/>
</p:tagLst>
</file>

<file path=ppt/tags/tag69.xml><?xml version="1.0" encoding="utf-8"?>
<p:tagLst xmlns:p="http://schemas.openxmlformats.org/presentationml/2006/main">
  <p:tag name="MH" val="20161022203525"/>
  <p:tag name="MH_LIBRARY" val="GRAPHIC"/>
  <p:tag name="MH_TYPE" val="SubTitle"/>
  <p:tag name="MH_ORDER" val="3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MH" val="20161022203525"/>
  <p:tag name="MH_LIBRARY" val="GRAPHIC"/>
  <p:tag name="MH_TYPE" val="Other"/>
  <p:tag name="MH_ORDER" val="3"/>
</p:tagLst>
</file>

<file path=ppt/tags/tag71.xml><?xml version="1.0" encoding="utf-8"?>
<p:tagLst xmlns:p="http://schemas.openxmlformats.org/presentationml/2006/main">
  <p:tag name="MH" val="20161022203525"/>
  <p:tag name="MH_LIBRARY" val="GRAPHIC"/>
  <p:tag name="MH_TYPE" val="SubTitle"/>
  <p:tag name="MH_ORDER" val="1"/>
</p:tagLst>
</file>

<file path=ppt/tags/tag72.xml><?xml version="1.0" encoding="utf-8"?>
<p:tagLst xmlns:p="http://schemas.openxmlformats.org/presentationml/2006/main">
  <p:tag name="MH" val="20161022203525"/>
  <p:tag name="MH_LIBRARY" val="GRAPHIC"/>
  <p:tag name="MH_TYPE" val="Other"/>
  <p:tag name="MH_ORDER" val="1"/>
</p:tagLst>
</file>

<file path=ppt/tags/tag73.xml><?xml version="1.0" encoding="utf-8"?>
<p:tagLst xmlns:p="http://schemas.openxmlformats.org/presentationml/2006/main">
  <p:tag name="MH" val="20161022203525"/>
  <p:tag name="MH_LIBRARY" val="GRAPHIC"/>
  <p:tag name="MH_TYPE" val="SubTitle"/>
  <p:tag name="MH_ORDER" val="2"/>
</p:tagLst>
</file>

<file path=ppt/tags/tag74.xml><?xml version="1.0" encoding="utf-8"?>
<p:tagLst xmlns:p="http://schemas.openxmlformats.org/presentationml/2006/main">
  <p:tag name="MH" val="20161022203525"/>
  <p:tag name="MH_LIBRARY" val="GRAPHIC"/>
  <p:tag name="MH_TYPE" val="Other"/>
  <p:tag name="MH_ORDER" val="2"/>
</p:tagLst>
</file>

<file path=ppt/tags/tag75.xml><?xml version="1.0" encoding="utf-8"?>
<p:tagLst xmlns:p="http://schemas.openxmlformats.org/presentationml/2006/main">
  <p:tag name="MH" val="20161022203525"/>
  <p:tag name="MH_LIBRARY" val="GRAPHIC"/>
  <p:tag name="MH_TYPE" val="SubTitle"/>
  <p:tag name="MH_ORDER" val="1"/>
</p:tagLst>
</file>

<file path=ppt/tags/tag76.xml><?xml version="1.0" encoding="utf-8"?>
<p:tagLst xmlns:p="http://schemas.openxmlformats.org/presentationml/2006/main">
  <p:tag name="MH" val="20161022203525"/>
  <p:tag name="MH_LIBRARY" val="GRAPHIC"/>
  <p:tag name="MH_TYPE" val="Other"/>
  <p:tag name="MH_ORDER" val="1"/>
</p:tagLst>
</file>

<file path=ppt/tags/tag7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8.xml><?xml version="1.0" encoding="utf-8"?>
<p:tagLst xmlns:p="http://schemas.openxmlformats.org/presentationml/2006/main">
  <p:tag name="MH" val="20161022203525"/>
  <p:tag name="MH_LIBRARY" val="GRAPHIC"/>
  <p:tag name="MH_TYPE" val="Other"/>
  <p:tag name="MH_ORDER" val="1"/>
</p:tagLst>
</file>

<file path=ppt/tags/tag79.xml><?xml version="1.0" encoding="utf-8"?>
<p:tagLst xmlns:p="http://schemas.openxmlformats.org/presentationml/2006/main">
  <p:tag name="MH" val="20161022203525"/>
  <p:tag name="MH_LIBRARY" val="GRAPHIC"/>
  <p:tag name="MH_TYPE" val="Other"/>
  <p:tag name="MH_ORDER" val="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MH" val="20161022204031"/>
  <p:tag name="MH_LIBRARY" val="GRAPHIC"/>
  <p:tag name="MH_ORDER" val="文本框 2"/>
</p:tagLst>
</file>

<file path=ppt/tags/tag8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2.xml><?xml version="1.0" encoding="utf-8"?>
<p:tagLst xmlns:p="http://schemas.openxmlformats.org/presentationml/2006/main">
  <p:tag name="KSO_WM_UNIT_PLACING_PICTURE_USER_VIEWPORT" val="{&quot;height&quot;:3618.9291338582675,&quot;width&quot;:3668.8204724409447}"/>
</p:tagLst>
</file>

<file path=ppt/tags/tag83.xml><?xml version="1.0" encoding="utf-8"?>
<p:tagLst xmlns:p="http://schemas.openxmlformats.org/presentationml/2006/main">
  <p:tag name="PA" val="v4.0.0"/>
</p:tagLst>
</file>

<file path=ppt/tags/tag84.xml><?xml version="1.0" encoding="utf-8"?>
<p:tagLst xmlns:p="http://schemas.openxmlformats.org/presentationml/2006/main">
  <p:tag name="MH" val="20161022203525"/>
  <p:tag name="MH_LIBRARY" val="GRAPHIC"/>
  <p:tag name="MH_TYPE" val="Other"/>
  <p:tag name="MH_ORDER" val="1"/>
</p:tagLst>
</file>

<file path=ppt/tags/tag85.xml><?xml version="1.0" encoding="utf-8"?>
<p:tagLst xmlns:p="http://schemas.openxmlformats.org/presentationml/2006/main">
  <p:tag name="MH" val="20161022203525"/>
  <p:tag name="MH_LIBRARY" val="GRAPHIC"/>
  <p:tag name="MH_TYPE" val="Other"/>
  <p:tag name="MH_ORDER" val="1"/>
</p:tagLst>
</file>

<file path=ppt/tags/tag86.xml><?xml version="1.0" encoding="utf-8"?>
<p:tagLst xmlns:p="http://schemas.openxmlformats.org/presentationml/2006/main">
  <p:tag name="KSO_WM_BEAUTIFY_FLAG" val=""/>
</p:tagLst>
</file>

<file path=ppt/tags/tag87.xml><?xml version="1.0" encoding="utf-8"?>
<p:tagLst xmlns:p="http://schemas.openxmlformats.org/presentationml/2006/main">
  <p:tag name="KSO_WM_BEAUTIFY_FLAG" val=""/>
</p:tagLst>
</file>

<file path=ppt/tags/tag88.xml><?xml version="1.0" encoding="utf-8"?>
<p:tagLst xmlns:p="http://schemas.openxmlformats.org/presentationml/2006/main">
  <p:tag name="KSO_WM_BEAUTIFY_FLAG" val=""/>
</p:tagLst>
</file>

<file path=ppt/tags/tag89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BEAUTIFY_FLAG" val=""/>
</p:tagLst>
</file>

<file path=ppt/tags/tag9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2.xml><?xml version="1.0" encoding="utf-8"?>
<p:tagLst xmlns:p="http://schemas.openxmlformats.org/presentationml/2006/main">
  <p:tag name="MH" val="20161022203525"/>
  <p:tag name="MH_LIBRARY" val="GRAPHIC"/>
  <p:tag name="MH_TYPE" val="Other"/>
  <p:tag name="MH_ORDER" val="1"/>
</p:tagLst>
</file>

<file path=ppt/tags/tag93.xml><?xml version="1.0" encoding="utf-8"?>
<p:tagLst xmlns:p="http://schemas.openxmlformats.org/presentationml/2006/main">
  <p:tag name="MH" val="20161022203525"/>
  <p:tag name="MH_LIBRARY" val="GRAPHIC"/>
  <p:tag name="MH_TYPE" val="Other"/>
  <p:tag name="MH_ORDER" val="1"/>
</p:tagLst>
</file>

<file path=ppt/tags/tag94.xml><?xml version="1.0" encoding="utf-8"?>
<p:tagLst xmlns:p="http://schemas.openxmlformats.org/presentationml/2006/main">
  <p:tag name="KSO_WM_BEAUTIFY_FLAG" val=""/>
</p:tagLst>
</file>

<file path=ppt/tags/tag95.xml><?xml version="1.0" encoding="utf-8"?>
<p:tagLst xmlns:p="http://schemas.openxmlformats.org/presentationml/2006/main">
  <p:tag name="KSO_WM_BEAUTIFY_FLAG" val=""/>
</p:tagLst>
</file>

<file path=ppt/tags/tag9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7.xml><?xml version="1.0" encoding="utf-8"?>
<p:tagLst xmlns:p="http://schemas.openxmlformats.org/presentationml/2006/main">
  <p:tag name="MH" val="20161022203525"/>
  <p:tag name="MH_LIBRARY" val="GRAPHIC"/>
  <p:tag name="MH_TYPE" val="Other"/>
  <p:tag name="MH_ORDER" val="1"/>
</p:tagLst>
</file>

<file path=ppt/tags/tag98.xml><?xml version="1.0" encoding="utf-8"?>
<p:tagLst xmlns:p="http://schemas.openxmlformats.org/presentationml/2006/main">
  <p:tag name="MH" val="20161022203525"/>
  <p:tag name="MH_LIBRARY" val="GRAPHIC"/>
  <p:tag name="MH_TYPE" val="Other"/>
  <p:tag name="MH_ORDER" val="1"/>
</p:tagLst>
</file>

<file path=ppt/tags/tag9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2300</Words>
  <Application>WPS 演示</Application>
  <PresentationFormat>宽屏</PresentationFormat>
  <Paragraphs>309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5" baseType="lpstr">
      <vt:lpstr>Arial</vt:lpstr>
      <vt:lpstr>宋体</vt:lpstr>
      <vt:lpstr>Wingdings</vt:lpstr>
      <vt:lpstr>Wingdings</vt:lpstr>
      <vt:lpstr>字魂105号-简雅黑</vt:lpstr>
      <vt:lpstr>思源黑体旧字形 ExtraLight</vt:lpstr>
      <vt:lpstr>黑体</vt:lpstr>
      <vt:lpstr>微软雅黑</vt:lpstr>
      <vt:lpstr>Calibri</vt:lpstr>
      <vt:lpstr>印品黑体</vt:lpstr>
      <vt:lpstr>Arial Unicode MS</vt:lpstr>
      <vt:lpstr>Office 主题​​</vt:lpstr>
      <vt:lpstr>义务教育入学服务平台</vt:lpstr>
      <vt:lpstr>PowerPoint 演示文稿</vt:lpstr>
      <vt:lpstr>进入平台</vt:lpstr>
      <vt:lpstr>PowerPoint 演示文稿</vt:lpstr>
      <vt:lpstr>PowerPoint 演示文稿</vt:lpstr>
      <vt:lpstr>PowerPoint 演示文稿</vt:lpstr>
      <vt:lpstr>PowerPoint 演示文稿</vt:lpstr>
      <vt:lpstr>信息填报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证件上传</vt:lpstr>
      <vt:lpstr>PowerPoint 演示文稿</vt:lpstr>
      <vt:lpstr>信息提交</vt:lpstr>
      <vt:lpstr>PowerPoint 演示文稿</vt:lpstr>
      <vt:lpstr>信息修改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DONG</dc:creator>
  <cp:lastModifiedBy>胡</cp:lastModifiedBy>
  <cp:revision>787</cp:revision>
  <dcterms:created xsi:type="dcterms:W3CDTF">2019-06-19T02:08:00Z</dcterms:created>
  <dcterms:modified xsi:type="dcterms:W3CDTF">2023-08-08T09:20:10Z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23BB2EA5F439497F825D4A3D73FB5AB1</vt:lpwstr>
  </property>
</Properties>
</file>